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FFDF8"/>
        </a:solidFill>
        <a:effectLst/>
      </p:bgPr>
    </p:bg>
    <p:spTree>
      <p:nvGrpSpPr>
        <p:cNvPr id="1" name=""/>
        <p:cNvGrpSpPr/>
        <p:nvPr/>
      </p:nvGrpSpPr>
      <p:grpSpPr/>
      <p:pic>
        <p:nvPicPr>
          <p:cNvPr id="2" name="Picture 1" descr="dezaak-logo.png"/>
          <p:cNvPicPr>
            <a:picLocks noChangeAspect="1"/>
          </p:cNvPicPr>
          <p:nvPr/>
        </p:nvPicPr>
        <p:blipFill>
          <a:blip r:embed="rId2"/>
          <a:stretch>
            <a:fillRect/>
          </a:stretch>
        </p:blipFill>
        <p:spPr>
          <a:xfrm>
            <a:off x="457200" y="258445"/>
            <a:ext cx="1155700" cy="346709"/>
          </a:xfrm>
          <a:prstGeom prst="rect">
            <a:avLst/>
          </a:prstGeom>
        </p:spPr>
      </p:pic>
      <p:sp>
        <p:nvSpPr>
          <p:cNvPr id="3" name="TextBox 2"/>
          <p:cNvSpPr txBox="1"/>
          <p:nvPr/>
        </p:nvSpPr>
        <p:spPr>
          <a:xfrm>
            <a:off x="9144000" y="330200"/>
            <a:ext cx="2603500" cy="245618"/>
          </a:xfrm>
          <a:prstGeom prst="rect">
            <a:avLst/>
          </a:prstGeom>
          <a:noFill/>
        </p:spPr>
        <p:txBody>
          <a:bodyPr wrap="square" lIns="0" rIns="0" tIns="0" bIns="0">
            <a:spAutoFit/>
          </a:bodyPr>
          <a:lstStyle/>
          <a:p>
            <a:pPr>
              <a:lnSpc>
                <a:spcPct val="126000"/>
              </a:lnSpc>
              <a:spcAft>
                <a:spcPts val="0"/>
              </a:spcAft>
              <a:defRPr sz="900" b="1">
                <a:solidFill>
                  <a:srgbClr val="667074"/>
                </a:solidFill>
                <a:latin typeface="Roboto"/>
              </a:defRPr>
            </a:pPr>
            <a:r>
              <a:t>LEAD2ORDER × DE ZAAK</a:t>
            </a:r>
          </a:p>
        </p:txBody>
      </p:sp>
      <p:pic>
        <p:nvPicPr>
          <p:cNvPr id="4" name="Picture 3" descr="relevant-gesprek.png"/>
          <p:cNvPicPr>
            <a:picLocks noChangeAspect="1"/>
          </p:cNvPicPr>
          <p:nvPr/>
        </p:nvPicPr>
        <p:blipFill>
          <a:blip r:embed="rId3"/>
          <a:stretch>
            <a:fillRect/>
          </a:stretch>
        </p:blipFill>
        <p:spPr>
          <a:xfrm>
            <a:off x="6159500" y="889000"/>
            <a:ext cx="5499100" cy="5499100"/>
          </a:xfrm>
          <a:prstGeom prst="rect">
            <a:avLst/>
          </a:prstGeom>
        </p:spPr>
      </p:pic>
      <p:sp>
        <p:nvSpPr>
          <p:cNvPr id="5" name="TextBox 4"/>
          <p:cNvSpPr txBox="1"/>
          <p:nvPr/>
        </p:nvSpPr>
        <p:spPr>
          <a:xfrm>
            <a:off x="457200" y="1892300"/>
            <a:ext cx="5143500" cy="1573784"/>
          </a:xfrm>
          <a:prstGeom prst="rect">
            <a:avLst/>
          </a:prstGeom>
          <a:noFill/>
        </p:spPr>
        <p:txBody>
          <a:bodyPr wrap="square" lIns="0" rIns="0" tIns="0" bIns="0">
            <a:spAutoFit/>
          </a:bodyPr>
          <a:lstStyle/>
          <a:p>
            <a:pPr>
              <a:lnSpc>
                <a:spcPct val="126000"/>
              </a:lnSpc>
              <a:spcAft>
                <a:spcPts val="0"/>
              </a:spcAft>
              <a:defRPr sz="4600" b="1">
                <a:solidFill>
                  <a:srgbClr val="343B3E"/>
                </a:solidFill>
                <a:latin typeface="Roboto"/>
              </a:defRPr>
            </a:pPr>
            <a:r>
              <a:t>KICK-OFF</a:t>
            </a:r>
          </a:p>
          <a:p>
            <a:pPr>
              <a:lnSpc>
                <a:spcPct val="126000"/>
              </a:lnSpc>
              <a:spcAft>
                <a:spcPts val="0"/>
              </a:spcAft>
              <a:defRPr sz="4600" b="1">
                <a:solidFill>
                  <a:srgbClr val="343B3E"/>
                </a:solidFill>
                <a:latin typeface="Roboto"/>
              </a:defRPr>
            </a:pPr>
            <a:r>
              <a:t>MEETING</a:t>
            </a:r>
          </a:p>
        </p:txBody>
      </p:sp>
      <p:sp>
        <p:nvSpPr>
          <p:cNvPr id="6" name="TextBox 5"/>
          <p:cNvSpPr txBox="1"/>
          <p:nvPr/>
        </p:nvSpPr>
        <p:spPr>
          <a:xfrm>
            <a:off x="457200" y="3594100"/>
            <a:ext cx="5080000" cy="405638"/>
          </a:xfrm>
          <a:prstGeom prst="rect">
            <a:avLst/>
          </a:prstGeom>
          <a:noFill/>
        </p:spPr>
        <p:txBody>
          <a:bodyPr wrap="square" lIns="0" rIns="0" tIns="0" bIns="0">
            <a:spAutoFit/>
          </a:bodyPr>
          <a:lstStyle/>
          <a:p>
            <a:pPr>
              <a:lnSpc>
                <a:spcPct val="126000"/>
              </a:lnSpc>
              <a:spcAft>
                <a:spcPts val="0"/>
              </a:spcAft>
              <a:defRPr sz="1900" b="1">
                <a:solidFill>
                  <a:srgbClr val="E5142F"/>
                </a:solidFill>
                <a:latin typeface="Roboto"/>
              </a:defRPr>
            </a:pPr>
            <a:r>
              <a:t>PARTNER: SALES</a:t>
            </a:r>
          </a:p>
        </p:txBody>
      </p:sp>
      <p:sp>
        <p:nvSpPr>
          <p:cNvPr id="7" name="TextBox 6"/>
          <p:cNvSpPr txBox="1"/>
          <p:nvPr/>
        </p:nvSpPr>
        <p:spPr>
          <a:xfrm>
            <a:off x="457200" y="5422900"/>
            <a:ext cx="5168900" cy="309626"/>
          </a:xfrm>
          <a:prstGeom prst="rect">
            <a:avLst/>
          </a:prstGeom>
          <a:noFill/>
        </p:spPr>
        <p:txBody>
          <a:bodyPr wrap="square" lIns="0" rIns="0" tIns="0" bIns="0">
            <a:spAutoFit/>
          </a:bodyPr>
          <a:lstStyle/>
          <a:p>
            <a:pPr>
              <a:lnSpc>
                <a:spcPct val="126000"/>
              </a:lnSpc>
              <a:spcAft>
                <a:spcPts val="0"/>
              </a:spcAft>
              <a:defRPr sz="1300" b="0">
                <a:solidFill>
                  <a:srgbClr val="343B3E"/>
                </a:solidFill>
                <a:latin typeface="Roboto"/>
              </a:defRPr>
            </a:pPr>
            <a:r>
              <a:t>Contact: amy@dezaak.nl | 020 303 26 32</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343B3E"/>
        </a:solidFill>
        <a:effectLst/>
      </p:bgPr>
    </p:bg>
    <p:spTree>
      <p:nvGrpSpPr>
        <p:cNvPr id="1" name=""/>
        <p:cNvGrpSpPr/>
        <p:nvPr/>
      </p:nvGrpSpPr>
      <p:grpSpPr/>
      <p:sp>
        <p:nvSpPr>
          <p:cNvPr id="2" name="TextBox 1"/>
          <p:cNvSpPr txBox="1"/>
          <p:nvPr/>
        </p:nvSpPr>
        <p:spPr>
          <a:xfrm>
            <a:off x="9144000" y="330200"/>
            <a:ext cx="2603500" cy="245618"/>
          </a:xfrm>
          <a:prstGeom prst="rect">
            <a:avLst/>
          </a:prstGeom>
          <a:noFill/>
        </p:spPr>
        <p:txBody>
          <a:bodyPr wrap="square" lIns="0" rIns="0" tIns="0" bIns="0">
            <a:spAutoFit/>
          </a:bodyPr>
          <a:lstStyle/>
          <a:p>
            <a:pPr>
              <a:lnSpc>
                <a:spcPct val="126000"/>
              </a:lnSpc>
              <a:spcAft>
                <a:spcPts val="0"/>
              </a:spcAft>
              <a:defRPr sz="900" b="1">
                <a:solidFill>
                  <a:srgbClr val="FDEEF0"/>
                </a:solidFill>
                <a:latin typeface="Roboto"/>
              </a:defRPr>
            </a:pPr>
            <a:r>
              <a:t>LEAD2ORDER × DE ZAAK</a:t>
            </a:r>
          </a:p>
        </p:txBody>
      </p:sp>
      <p:sp>
        <p:nvSpPr>
          <p:cNvPr id="3" name="TextBox 2"/>
          <p:cNvSpPr txBox="1"/>
          <p:nvPr/>
        </p:nvSpPr>
        <p:spPr>
          <a:xfrm>
            <a:off x="457200" y="1905000"/>
            <a:ext cx="11303000" cy="1157732"/>
          </a:xfrm>
          <a:prstGeom prst="rect">
            <a:avLst/>
          </a:prstGeom>
          <a:noFill/>
        </p:spPr>
        <p:txBody>
          <a:bodyPr wrap="square" lIns="0" rIns="0" tIns="0" bIns="0">
            <a:spAutoFit/>
          </a:bodyPr>
          <a:lstStyle/>
          <a:p>
            <a:pPr>
              <a:lnSpc>
                <a:spcPct val="126000"/>
              </a:lnSpc>
              <a:spcAft>
                <a:spcPts val="0"/>
              </a:spcAft>
              <a:defRPr sz="6600" b="1">
                <a:solidFill>
                  <a:srgbClr val="FFFFFF"/>
                </a:solidFill>
                <a:latin typeface="Roboto"/>
              </a:defRPr>
            </a:pPr>
            <a:r>
              <a:t>UITINGEN</a:t>
            </a:r>
          </a:p>
        </p:txBody>
      </p:sp>
      <p:sp>
        <p:nvSpPr>
          <p:cNvPr id="4" name="TextBox 3"/>
          <p:cNvSpPr txBox="1"/>
          <p:nvPr/>
        </p:nvSpPr>
        <p:spPr>
          <a:xfrm>
            <a:off x="495300" y="4406900"/>
            <a:ext cx="2679700" cy="373634"/>
          </a:xfrm>
          <a:prstGeom prst="rect">
            <a:avLst/>
          </a:prstGeom>
          <a:noFill/>
        </p:spPr>
        <p:txBody>
          <a:bodyPr wrap="square" lIns="0" rIns="0" tIns="0" bIns="0">
            <a:spAutoFit/>
          </a:bodyPr>
          <a:lstStyle/>
          <a:p>
            <a:pPr>
              <a:lnSpc>
                <a:spcPct val="126000"/>
              </a:lnSpc>
              <a:spcAft>
                <a:spcPts val="0"/>
              </a:spcAft>
              <a:defRPr sz="1700" b="1">
                <a:solidFill>
                  <a:srgbClr val="FDEEF0"/>
                </a:solidFill>
                <a:latin typeface="Roboto"/>
              </a:defRPr>
            </a:pPr>
            <a:r>
              <a:t>LANDINGSPAGINA</a:t>
            </a:r>
          </a:p>
        </p:txBody>
      </p:sp>
      <p:sp>
        <p:nvSpPr>
          <p:cNvPr id="5" name="TextBox 4"/>
          <p:cNvSpPr txBox="1"/>
          <p:nvPr/>
        </p:nvSpPr>
        <p:spPr>
          <a:xfrm>
            <a:off x="3403600" y="4406900"/>
            <a:ext cx="2679700" cy="373634"/>
          </a:xfrm>
          <a:prstGeom prst="rect">
            <a:avLst/>
          </a:prstGeom>
          <a:noFill/>
        </p:spPr>
        <p:txBody>
          <a:bodyPr wrap="square" lIns="0" rIns="0" tIns="0" bIns="0">
            <a:spAutoFit/>
          </a:bodyPr>
          <a:lstStyle/>
          <a:p>
            <a:pPr>
              <a:lnSpc>
                <a:spcPct val="126000"/>
              </a:lnSpc>
              <a:spcAft>
                <a:spcPts val="0"/>
              </a:spcAft>
              <a:defRPr sz="1700" b="1">
                <a:solidFill>
                  <a:srgbClr val="FDEEF0"/>
                </a:solidFill>
                <a:latin typeface="Roboto"/>
              </a:defRPr>
            </a:pPr>
            <a:r>
              <a:t>ADVERTORIAL</a:t>
            </a:r>
          </a:p>
        </p:txBody>
      </p:sp>
      <p:sp>
        <p:nvSpPr>
          <p:cNvPr id="6" name="TextBox 5"/>
          <p:cNvSpPr txBox="1"/>
          <p:nvPr/>
        </p:nvSpPr>
        <p:spPr>
          <a:xfrm>
            <a:off x="6311900" y="4406900"/>
            <a:ext cx="2679700" cy="373634"/>
          </a:xfrm>
          <a:prstGeom prst="rect">
            <a:avLst/>
          </a:prstGeom>
          <a:noFill/>
        </p:spPr>
        <p:txBody>
          <a:bodyPr wrap="square" lIns="0" rIns="0" tIns="0" bIns="0">
            <a:spAutoFit/>
          </a:bodyPr>
          <a:lstStyle/>
          <a:p>
            <a:pPr>
              <a:lnSpc>
                <a:spcPct val="126000"/>
              </a:lnSpc>
              <a:spcAft>
                <a:spcPts val="0"/>
              </a:spcAft>
              <a:defRPr sz="1700" b="1">
                <a:solidFill>
                  <a:srgbClr val="FDEEF0"/>
                </a:solidFill>
                <a:latin typeface="Roboto"/>
              </a:defRPr>
            </a:pPr>
            <a:r>
              <a:t>DEDICATED MAILING</a:t>
            </a:r>
          </a:p>
        </p:txBody>
      </p:sp>
      <p:sp>
        <p:nvSpPr>
          <p:cNvPr id="7" name="TextBox 6"/>
          <p:cNvSpPr txBox="1"/>
          <p:nvPr/>
        </p:nvSpPr>
        <p:spPr>
          <a:xfrm>
            <a:off x="9220200" y="4406900"/>
            <a:ext cx="2679700" cy="373634"/>
          </a:xfrm>
          <a:prstGeom prst="rect">
            <a:avLst/>
          </a:prstGeom>
          <a:noFill/>
        </p:spPr>
        <p:txBody>
          <a:bodyPr wrap="square" lIns="0" rIns="0" tIns="0" bIns="0">
            <a:spAutoFit/>
          </a:bodyPr>
          <a:lstStyle/>
          <a:p>
            <a:pPr>
              <a:lnSpc>
                <a:spcPct val="126000"/>
              </a:lnSpc>
              <a:spcAft>
                <a:spcPts val="0"/>
              </a:spcAft>
              <a:defRPr sz="1700" b="1">
                <a:solidFill>
                  <a:srgbClr val="FDEEF0"/>
                </a:solidFill>
                <a:latin typeface="Roboto"/>
              </a:defRPr>
            </a:pPr>
            <a:r>
              <a:t>SOCIAL ADS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FFDF8"/>
        </a:solidFill>
        <a:effectLst/>
      </p:bgPr>
    </p:bg>
    <p:spTree>
      <p:nvGrpSpPr>
        <p:cNvPr id="1" name=""/>
        <p:cNvGrpSpPr/>
        <p:nvPr/>
      </p:nvGrpSpPr>
      <p:grpSpPr/>
      <p:pic>
        <p:nvPicPr>
          <p:cNvPr id="2" name="Picture 1" descr="dezaak-logo.png"/>
          <p:cNvPicPr>
            <a:picLocks noChangeAspect="1"/>
          </p:cNvPicPr>
          <p:nvPr/>
        </p:nvPicPr>
        <p:blipFill>
          <a:blip r:embed="rId2"/>
          <a:stretch>
            <a:fillRect/>
          </a:stretch>
        </p:blipFill>
        <p:spPr>
          <a:xfrm>
            <a:off x="457200" y="258445"/>
            <a:ext cx="1155700" cy="346709"/>
          </a:xfrm>
          <a:prstGeom prst="rect">
            <a:avLst/>
          </a:prstGeom>
        </p:spPr>
      </p:pic>
      <p:sp>
        <p:nvSpPr>
          <p:cNvPr id="3" name="TextBox 2"/>
          <p:cNvSpPr txBox="1"/>
          <p:nvPr/>
        </p:nvSpPr>
        <p:spPr>
          <a:xfrm>
            <a:off x="9144000" y="330200"/>
            <a:ext cx="2603500" cy="245618"/>
          </a:xfrm>
          <a:prstGeom prst="rect">
            <a:avLst/>
          </a:prstGeom>
          <a:noFill/>
        </p:spPr>
        <p:txBody>
          <a:bodyPr wrap="square" lIns="0" rIns="0" tIns="0" bIns="0">
            <a:spAutoFit/>
          </a:bodyPr>
          <a:lstStyle/>
          <a:p>
            <a:pPr>
              <a:lnSpc>
                <a:spcPct val="126000"/>
              </a:lnSpc>
              <a:spcAft>
                <a:spcPts val="0"/>
              </a:spcAft>
              <a:defRPr sz="900" b="1">
                <a:solidFill>
                  <a:srgbClr val="667074"/>
                </a:solidFill>
                <a:latin typeface="Roboto"/>
              </a:defRPr>
            </a:pPr>
            <a:r>
              <a:t>LEAD2ORDER × DE ZAAK</a:t>
            </a:r>
          </a:p>
        </p:txBody>
      </p:sp>
      <p:sp>
        <p:nvSpPr>
          <p:cNvPr id="4" name="TextBox 3"/>
          <p:cNvSpPr txBox="1"/>
          <p:nvPr/>
        </p:nvSpPr>
        <p:spPr>
          <a:xfrm>
            <a:off x="457200" y="927100"/>
            <a:ext cx="11303000" cy="597662"/>
          </a:xfrm>
          <a:prstGeom prst="rect">
            <a:avLst/>
          </a:prstGeom>
          <a:noFill/>
        </p:spPr>
        <p:txBody>
          <a:bodyPr wrap="square" lIns="0" rIns="0" tIns="0" bIns="0">
            <a:spAutoFit/>
          </a:bodyPr>
          <a:lstStyle/>
          <a:p>
            <a:pPr>
              <a:lnSpc>
                <a:spcPct val="126000"/>
              </a:lnSpc>
              <a:spcAft>
                <a:spcPts val="0"/>
              </a:spcAft>
              <a:defRPr sz="3100" b="1">
                <a:solidFill>
                  <a:srgbClr val="343B3E"/>
                </a:solidFill>
                <a:latin typeface="Roboto"/>
              </a:defRPr>
            </a:pPr>
            <a:r>
              <a:t>LANDINGSPAGINA</a:t>
            </a:r>
          </a:p>
        </p:txBody>
      </p:sp>
      <p:pic>
        <p:nvPicPr>
          <p:cNvPr id="5" name="Picture 4" descr="example-11.png"/>
          <p:cNvPicPr>
            <a:picLocks noChangeAspect="1"/>
          </p:cNvPicPr>
          <p:nvPr/>
        </p:nvPicPr>
        <p:blipFill>
          <a:blip r:embed="rId3"/>
          <a:stretch>
            <a:fillRect/>
          </a:stretch>
        </p:blipFill>
        <p:spPr>
          <a:xfrm>
            <a:off x="797572" y="1727200"/>
            <a:ext cx="4488155" cy="4445000"/>
          </a:xfrm>
          <a:prstGeom prst="rect">
            <a:avLst/>
          </a:prstGeom>
        </p:spPr>
      </p:pic>
      <p:sp>
        <p:nvSpPr>
          <p:cNvPr id="6" name="TextBox 5"/>
          <p:cNvSpPr txBox="1"/>
          <p:nvPr/>
        </p:nvSpPr>
        <p:spPr>
          <a:xfrm>
            <a:off x="6223000" y="1816100"/>
            <a:ext cx="5524500" cy="3077972"/>
          </a:xfrm>
          <a:prstGeom prst="rect">
            <a:avLst/>
          </a:prstGeom>
          <a:noFill/>
        </p:spPr>
        <p:txBody>
          <a:bodyPr wrap="square" lIns="0" rIns="0" tIns="0" bIns="0">
            <a:spAutoFit/>
          </a:bodyPr>
          <a:lstStyle/>
          <a:p>
            <a:pPr>
              <a:lnSpc>
                <a:spcPct val="126000"/>
              </a:lnSpc>
              <a:spcAft>
                <a:spcPts val="0"/>
              </a:spcAft>
              <a:defRPr sz="1550" b="0">
                <a:solidFill>
                  <a:srgbClr val="343B3E"/>
                </a:solidFill>
                <a:latin typeface="Roboto"/>
              </a:defRPr>
            </a:pPr>
            <a:r>
              <a:t>De landingspagina vormt het centrale punt van de campagne. Hier vindt zowel de conversie als de kwalificatie van de lead plaats. Op de pagina is altijd een opt-in aanwezig die door de ondernemer moet worden aangevinkt, zodat wij de gegevens mogen doorsturen.</a:t>
            </a:r>
          </a:p>
          <a:p>
            <a:pPr>
              <a:lnSpc>
                <a:spcPct val="126000"/>
              </a:lnSpc>
              <a:spcAft>
                <a:spcPts val="0"/>
              </a:spcAft>
              <a:defRPr sz="1550" b="0">
                <a:solidFill>
                  <a:srgbClr val="343B3E"/>
                </a:solidFill>
                <a:latin typeface="Roboto"/>
              </a:defRPr>
            </a:pPr>
          </a:p>
          <a:p>
            <a:pPr>
              <a:lnSpc>
                <a:spcPct val="126000"/>
              </a:lnSpc>
              <a:spcAft>
                <a:spcPts val="0"/>
              </a:spcAft>
              <a:defRPr sz="1550" b="0">
                <a:solidFill>
                  <a:srgbClr val="343B3E"/>
                </a:solidFill>
                <a:latin typeface="Roboto"/>
              </a:defRPr>
            </a:pPr>
            <a:r>
              <a:t>Alle online en media-uitingen, zoals websiteverwijzingen, mailings en advertorials, leiden naar deze landingspagina. </a:t>
            </a:r>
          </a:p>
          <a:p>
            <a:pPr>
              <a:lnSpc>
                <a:spcPct val="126000"/>
              </a:lnSpc>
              <a:spcAft>
                <a:spcPts val="0"/>
              </a:spcAft>
              <a:defRPr sz="1550" b="0">
                <a:solidFill>
                  <a:srgbClr val="343B3E"/>
                </a:solidFill>
                <a:latin typeface="Roboto"/>
              </a:defRPr>
            </a:pPr>
          </a:p>
          <a:p>
            <a:pPr>
              <a:lnSpc>
                <a:spcPct val="126000"/>
              </a:lnSpc>
              <a:spcAft>
                <a:spcPts val="0"/>
              </a:spcAft>
              <a:defRPr sz="1550" b="0">
                <a:solidFill>
                  <a:srgbClr val="343B3E"/>
                </a:solidFill>
                <a:latin typeface="Roboto"/>
              </a:defRPr>
            </a:pPr>
            <a:r>
              <a:t>De partnerpagina is te bereiken via:</a:t>
            </a:r>
          </a:p>
          <a:p>
            <a:pPr>
              <a:lnSpc>
                <a:spcPct val="126000"/>
              </a:lnSpc>
              <a:spcAft>
                <a:spcPts val="0"/>
              </a:spcAft>
              <a:defRPr sz="1550" b="0">
                <a:solidFill>
                  <a:srgbClr val="343B3E"/>
                </a:solidFill>
                <a:latin typeface="Roboto"/>
              </a:defRPr>
            </a:pPr>
            <a:r>
              <a:t>Menubalk &gt; Diensten</a:t>
            </a:r>
          </a:p>
          <a:p>
            <a:pPr>
              <a:lnSpc>
                <a:spcPct val="126000"/>
              </a:lnSpc>
              <a:spcAft>
                <a:spcPts val="0"/>
              </a:spcAft>
              <a:defRPr sz="1550" b="0">
                <a:solidFill>
                  <a:srgbClr val="343B3E"/>
                </a:solidFill>
                <a:latin typeface="Roboto"/>
              </a:defRPr>
            </a:pPr>
            <a:r>
              <a:t>Online &amp; media-uitingen</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FFDF8"/>
        </a:solidFill>
        <a:effectLst/>
      </p:bgPr>
    </p:bg>
    <p:spTree>
      <p:nvGrpSpPr>
        <p:cNvPr id="1" name=""/>
        <p:cNvGrpSpPr/>
        <p:nvPr/>
      </p:nvGrpSpPr>
      <p:grpSpPr/>
      <p:pic>
        <p:nvPicPr>
          <p:cNvPr id="2" name="Picture 1" descr="dezaak-logo.png"/>
          <p:cNvPicPr>
            <a:picLocks noChangeAspect="1"/>
          </p:cNvPicPr>
          <p:nvPr/>
        </p:nvPicPr>
        <p:blipFill>
          <a:blip r:embed="rId2"/>
          <a:stretch>
            <a:fillRect/>
          </a:stretch>
        </p:blipFill>
        <p:spPr>
          <a:xfrm>
            <a:off x="457200" y="258445"/>
            <a:ext cx="1155700" cy="346709"/>
          </a:xfrm>
          <a:prstGeom prst="rect">
            <a:avLst/>
          </a:prstGeom>
        </p:spPr>
      </p:pic>
      <p:sp>
        <p:nvSpPr>
          <p:cNvPr id="3" name="TextBox 2"/>
          <p:cNvSpPr txBox="1"/>
          <p:nvPr/>
        </p:nvSpPr>
        <p:spPr>
          <a:xfrm>
            <a:off x="9144000" y="330200"/>
            <a:ext cx="2603500" cy="245618"/>
          </a:xfrm>
          <a:prstGeom prst="rect">
            <a:avLst/>
          </a:prstGeom>
          <a:noFill/>
        </p:spPr>
        <p:txBody>
          <a:bodyPr wrap="square" lIns="0" rIns="0" tIns="0" bIns="0">
            <a:spAutoFit/>
          </a:bodyPr>
          <a:lstStyle/>
          <a:p>
            <a:pPr>
              <a:lnSpc>
                <a:spcPct val="126000"/>
              </a:lnSpc>
              <a:spcAft>
                <a:spcPts val="0"/>
              </a:spcAft>
              <a:defRPr sz="900" b="1">
                <a:solidFill>
                  <a:srgbClr val="667074"/>
                </a:solidFill>
                <a:latin typeface="Roboto"/>
              </a:defRPr>
            </a:pPr>
            <a:r>
              <a:t>LEAD2ORDER × DE ZAAK</a:t>
            </a:r>
          </a:p>
        </p:txBody>
      </p:sp>
      <p:sp>
        <p:nvSpPr>
          <p:cNvPr id="4" name="TextBox 3"/>
          <p:cNvSpPr txBox="1"/>
          <p:nvPr/>
        </p:nvSpPr>
        <p:spPr>
          <a:xfrm>
            <a:off x="457200" y="927100"/>
            <a:ext cx="11303000" cy="597662"/>
          </a:xfrm>
          <a:prstGeom prst="rect">
            <a:avLst/>
          </a:prstGeom>
          <a:noFill/>
        </p:spPr>
        <p:txBody>
          <a:bodyPr wrap="square" lIns="0" rIns="0" tIns="0" bIns="0">
            <a:spAutoFit/>
          </a:bodyPr>
          <a:lstStyle/>
          <a:p>
            <a:pPr>
              <a:lnSpc>
                <a:spcPct val="126000"/>
              </a:lnSpc>
              <a:spcAft>
                <a:spcPts val="0"/>
              </a:spcAft>
              <a:defRPr sz="3100" b="1">
                <a:solidFill>
                  <a:srgbClr val="343B3E"/>
                </a:solidFill>
                <a:latin typeface="Roboto"/>
              </a:defRPr>
            </a:pPr>
            <a:r>
              <a:t>ADVERTORIAL</a:t>
            </a:r>
          </a:p>
        </p:txBody>
      </p:sp>
      <p:pic>
        <p:nvPicPr>
          <p:cNvPr id="5" name="Picture 4" descr="example-12.png"/>
          <p:cNvPicPr>
            <a:picLocks noChangeAspect="1"/>
          </p:cNvPicPr>
          <p:nvPr/>
        </p:nvPicPr>
        <p:blipFill>
          <a:blip r:embed="rId3"/>
          <a:stretch>
            <a:fillRect/>
          </a:stretch>
        </p:blipFill>
        <p:spPr>
          <a:xfrm>
            <a:off x="1432101" y="1727200"/>
            <a:ext cx="3219097" cy="4445000"/>
          </a:xfrm>
          <a:prstGeom prst="rect">
            <a:avLst/>
          </a:prstGeom>
        </p:spPr>
      </p:pic>
      <p:sp>
        <p:nvSpPr>
          <p:cNvPr id="6" name="TextBox 5"/>
          <p:cNvSpPr txBox="1"/>
          <p:nvPr/>
        </p:nvSpPr>
        <p:spPr>
          <a:xfrm>
            <a:off x="6223000" y="1816100"/>
            <a:ext cx="5524500" cy="3117977"/>
          </a:xfrm>
          <a:prstGeom prst="rect">
            <a:avLst/>
          </a:prstGeom>
          <a:noFill/>
        </p:spPr>
        <p:txBody>
          <a:bodyPr wrap="square" lIns="0" rIns="0" tIns="0" bIns="0">
            <a:spAutoFit/>
          </a:bodyPr>
          <a:lstStyle/>
          <a:p>
            <a:pPr>
              <a:lnSpc>
                <a:spcPct val="126000"/>
              </a:lnSpc>
              <a:spcAft>
                <a:spcPts val="0"/>
              </a:spcAft>
              <a:defRPr sz="1450" b="0">
                <a:solidFill>
                  <a:srgbClr val="343B3E"/>
                </a:solidFill>
                <a:latin typeface="Roboto"/>
              </a:defRPr>
            </a:pPr>
            <a:r>
              <a:t>De Zaak heeft een actieve e-maildatabase met kleinzakelijke ondernemers, die wekelijks content ontvangen omtrent ondernemerszaken. </a:t>
            </a:r>
          </a:p>
          <a:p>
            <a:pPr>
              <a:lnSpc>
                <a:spcPct val="126000"/>
              </a:lnSpc>
              <a:spcAft>
                <a:spcPts val="0"/>
              </a:spcAft>
              <a:defRPr sz="1450" b="0">
                <a:solidFill>
                  <a:srgbClr val="343B3E"/>
                </a:solidFill>
                <a:latin typeface="Roboto"/>
              </a:defRPr>
            </a:pPr>
          </a:p>
          <a:p>
            <a:pPr>
              <a:lnSpc>
                <a:spcPct val="126000"/>
              </a:lnSpc>
              <a:spcAft>
                <a:spcPts val="0"/>
              </a:spcAft>
              <a:defRPr sz="1450" b="0">
                <a:solidFill>
                  <a:srgbClr val="343B3E"/>
                </a:solidFill>
                <a:latin typeface="Roboto"/>
              </a:defRPr>
            </a:pPr>
            <a:r>
              <a:t>De advertorial (zie hiernaast) is onderdeel van onze wekelijkse nieuwsbrief met de nieuwste artikelen of nieuws op dezaak.nl. </a:t>
            </a:r>
          </a:p>
          <a:p>
            <a:pPr>
              <a:lnSpc>
                <a:spcPct val="126000"/>
              </a:lnSpc>
              <a:spcAft>
                <a:spcPts val="0"/>
              </a:spcAft>
              <a:defRPr sz="1450" b="0">
                <a:solidFill>
                  <a:srgbClr val="343B3E"/>
                </a:solidFill>
                <a:latin typeface="Roboto"/>
              </a:defRPr>
            </a:pPr>
          </a:p>
          <a:p>
            <a:pPr>
              <a:lnSpc>
                <a:spcPct val="126000"/>
              </a:lnSpc>
              <a:spcAft>
                <a:spcPts val="0"/>
              </a:spcAft>
              <a:defRPr sz="1450" b="0">
                <a:solidFill>
                  <a:srgbClr val="343B3E"/>
                </a:solidFill>
                <a:latin typeface="Roboto"/>
              </a:defRPr>
            </a:pPr>
            <a:r>
              <a:t>Note: Dit is de best gelezen nieuwsbrief van De Zaak, waardoor er een groot bereik gegenereerd wordt voor onze partners.</a:t>
            </a:r>
          </a:p>
          <a:p>
            <a:pPr>
              <a:lnSpc>
                <a:spcPct val="126000"/>
              </a:lnSpc>
              <a:spcAft>
                <a:spcPts val="0"/>
              </a:spcAft>
              <a:defRPr sz="1450" b="0">
                <a:solidFill>
                  <a:srgbClr val="343B3E"/>
                </a:solidFill>
                <a:latin typeface="Roboto"/>
              </a:defRPr>
            </a:pPr>
          </a:p>
          <a:p>
            <a:pPr>
              <a:lnSpc>
                <a:spcPct val="126000"/>
              </a:lnSpc>
              <a:spcAft>
                <a:spcPts val="0"/>
              </a:spcAft>
              <a:defRPr sz="1450" b="0">
                <a:solidFill>
                  <a:srgbClr val="343B3E"/>
                </a:solidFill>
                <a:latin typeface="Roboto"/>
              </a:defRPr>
            </a:pPr>
            <a:r>
              <a:t>De advertorial (e-mail):</a:t>
            </a:r>
          </a:p>
          <a:p>
            <a:pPr>
              <a:lnSpc>
                <a:spcPct val="126000"/>
              </a:lnSpc>
              <a:spcAft>
                <a:spcPts val="0"/>
              </a:spcAft>
              <a:defRPr sz="1450" b="0">
                <a:solidFill>
                  <a:srgbClr val="343B3E"/>
                </a:solidFill>
                <a:latin typeface="Roboto"/>
              </a:defRPr>
            </a:pPr>
            <a:r>
              <a:t>Onderdeel van de wekelijkse nieuwsbrief van De Zaak. </a:t>
            </a:r>
          </a:p>
          <a:p>
            <a:pPr>
              <a:lnSpc>
                <a:spcPct val="126000"/>
              </a:lnSpc>
              <a:spcAft>
                <a:spcPts val="0"/>
              </a:spcAft>
              <a:defRPr sz="1450" b="0">
                <a:solidFill>
                  <a:srgbClr val="343B3E"/>
                </a:solidFill>
                <a:latin typeface="Roboto"/>
              </a:defRPr>
            </a:pPr>
            <a:r>
              <a:t>Wordt verstuurd naar jouw segment</a:t>
            </a:r>
          </a:p>
        </p:txBody>
      </p:sp>
      <p:sp>
        <p:nvSpPr>
          <p:cNvPr id="7" name="TextBox 6"/>
          <p:cNvSpPr txBox="1"/>
          <p:nvPr/>
        </p:nvSpPr>
        <p:spPr>
          <a:xfrm>
            <a:off x="457200" y="6121400"/>
            <a:ext cx="5168900" cy="261620"/>
          </a:xfrm>
          <a:prstGeom prst="rect">
            <a:avLst/>
          </a:prstGeom>
          <a:noFill/>
        </p:spPr>
        <p:txBody>
          <a:bodyPr wrap="square" lIns="0" rIns="0" tIns="0" bIns="0">
            <a:spAutoFit/>
          </a:bodyPr>
          <a:lstStyle/>
          <a:p>
            <a:pPr>
              <a:lnSpc>
                <a:spcPct val="126000"/>
              </a:lnSpc>
              <a:spcAft>
                <a:spcPts val="0"/>
              </a:spcAft>
              <a:defRPr sz="1000" b="0">
                <a:solidFill>
                  <a:srgbClr val="667074"/>
                </a:solidFill>
                <a:latin typeface="Roboto"/>
              </a:defRPr>
            </a:pPr>
            <a:r>
              <a:t>Voorbeeld advertorial</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DF8"/>
        </a:solidFill>
        <a:effectLst/>
      </p:bgPr>
    </p:bg>
    <p:spTree>
      <p:nvGrpSpPr>
        <p:cNvPr id="1" name=""/>
        <p:cNvGrpSpPr/>
        <p:nvPr/>
      </p:nvGrpSpPr>
      <p:grpSpPr/>
      <p:pic>
        <p:nvPicPr>
          <p:cNvPr id="2" name="Picture 1" descr="dezaak-logo.png"/>
          <p:cNvPicPr>
            <a:picLocks noChangeAspect="1"/>
          </p:cNvPicPr>
          <p:nvPr/>
        </p:nvPicPr>
        <p:blipFill>
          <a:blip r:embed="rId2"/>
          <a:stretch>
            <a:fillRect/>
          </a:stretch>
        </p:blipFill>
        <p:spPr>
          <a:xfrm>
            <a:off x="457200" y="258445"/>
            <a:ext cx="1155700" cy="346709"/>
          </a:xfrm>
          <a:prstGeom prst="rect">
            <a:avLst/>
          </a:prstGeom>
        </p:spPr>
      </p:pic>
      <p:sp>
        <p:nvSpPr>
          <p:cNvPr id="3" name="TextBox 2"/>
          <p:cNvSpPr txBox="1"/>
          <p:nvPr/>
        </p:nvSpPr>
        <p:spPr>
          <a:xfrm>
            <a:off x="9144000" y="330200"/>
            <a:ext cx="2603500" cy="245618"/>
          </a:xfrm>
          <a:prstGeom prst="rect">
            <a:avLst/>
          </a:prstGeom>
          <a:noFill/>
        </p:spPr>
        <p:txBody>
          <a:bodyPr wrap="square" lIns="0" rIns="0" tIns="0" bIns="0">
            <a:spAutoFit/>
          </a:bodyPr>
          <a:lstStyle/>
          <a:p>
            <a:pPr>
              <a:lnSpc>
                <a:spcPct val="126000"/>
              </a:lnSpc>
              <a:spcAft>
                <a:spcPts val="0"/>
              </a:spcAft>
              <a:defRPr sz="900" b="1">
                <a:solidFill>
                  <a:srgbClr val="667074"/>
                </a:solidFill>
                <a:latin typeface="Roboto"/>
              </a:defRPr>
            </a:pPr>
            <a:r>
              <a:t>LEAD2ORDER × DE ZAAK</a:t>
            </a:r>
          </a:p>
        </p:txBody>
      </p:sp>
      <p:sp>
        <p:nvSpPr>
          <p:cNvPr id="4" name="TextBox 3"/>
          <p:cNvSpPr txBox="1"/>
          <p:nvPr/>
        </p:nvSpPr>
        <p:spPr>
          <a:xfrm>
            <a:off x="457200" y="927100"/>
            <a:ext cx="11303000" cy="597662"/>
          </a:xfrm>
          <a:prstGeom prst="rect">
            <a:avLst/>
          </a:prstGeom>
          <a:noFill/>
        </p:spPr>
        <p:txBody>
          <a:bodyPr wrap="square" lIns="0" rIns="0" tIns="0" bIns="0">
            <a:spAutoFit/>
          </a:bodyPr>
          <a:lstStyle/>
          <a:p>
            <a:pPr>
              <a:lnSpc>
                <a:spcPct val="126000"/>
              </a:lnSpc>
              <a:spcAft>
                <a:spcPts val="0"/>
              </a:spcAft>
              <a:defRPr sz="3100" b="1">
                <a:solidFill>
                  <a:srgbClr val="343B3E"/>
                </a:solidFill>
                <a:latin typeface="Roboto"/>
              </a:defRPr>
            </a:pPr>
            <a:r>
              <a:t>DEDICATED MAILING</a:t>
            </a:r>
          </a:p>
        </p:txBody>
      </p:sp>
      <p:pic>
        <p:nvPicPr>
          <p:cNvPr id="5" name="Picture 4" descr="example-13.png"/>
          <p:cNvPicPr>
            <a:picLocks noChangeAspect="1"/>
          </p:cNvPicPr>
          <p:nvPr/>
        </p:nvPicPr>
        <p:blipFill>
          <a:blip r:embed="rId3"/>
          <a:stretch>
            <a:fillRect/>
          </a:stretch>
        </p:blipFill>
        <p:spPr>
          <a:xfrm>
            <a:off x="1422463" y="1727200"/>
            <a:ext cx="3238373" cy="4445000"/>
          </a:xfrm>
          <a:prstGeom prst="rect">
            <a:avLst/>
          </a:prstGeom>
        </p:spPr>
      </p:pic>
      <p:sp>
        <p:nvSpPr>
          <p:cNvPr id="6" name="TextBox 5"/>
          <p:cNvSpPr txBox="1"/>
          <p:nvPr/>
        </p:nvSpPr>
        <p:spPr>
          <a:xfrm>
            <a:off x="6223000" y="1816100"/>
            <a:ext cx="5524500" cy="2333879"/>
          </a:xfrm>
          <a:prstGeom prst="rect">
            <a:avLst/>
          </a:prstGeom>
          <a:noFill/>
        </p:spPr>
        <p:txBody>
          <a:bodyPr wrap="square" lIns="0" rIns="0" tIns="0" bIns="0">
            <a:spAutoFit/>
          </a:bodyPr>
          <a:lstStyle/>
          <a:p>
            <a:pPr>
              <a:lnSpc>
                <a:spcPct val="126000"/>
              </a:lnSpc>
              <a:spcAft>
                <a:spcPts val="0"/>
              </a:spcAft>
              <a:defRPr sz="1550" b="0">
                <a:solidFill>
                  <a:srgbClr val="343B3E"/>
                </a:solidFill>
                <a:latin typeface="Roboto"/>
              </a:defRPr>
            </a:pPr>
            <a:r>
              <a:t>Als onderdeel van het thema partnership sturen wij een dedicated mailing uit op onze e-maildatabase. </a:t>
            </a:r>
          </a:p>
          <a:p>
            <a:pPr>
              <a:lnSpc>
                <a:spcPct val="126000"/>
              </a:lnSpc>
              <a:spcAft>
                <a:spcPts val="0"/>
              </a:spcAft>
              <a:defRPr sz="1550" b="0">
                <a:solidFill>
                  <a:srgbClr val="343B3E"/>
                </a:solidFill>
                <a:latin typeface="Roboto"/>
              </a:defRPr>
            </a:pPr>
          </a:p>
          <a:p>
            <a:pPr>
              <a:lnSpc>
                <a:spcPct val="126000"/>
              </a:lnSpc>
              <a:spcAft>
                <a:spcPts val="0"/>
              </a:spcAft>
              <a:defRPr sz="1550" b="0">
                <a:solidFill>
                  <a:srgbClr val="343B3E"/>
                </a:solidFill>
                <a:latin typeface="Roboto"/>
              </a:defRPr>
            </a:pPr>
            <a:r>
              <a:t>Deze dedicated zorgt doorgaans voor een enorme piek in de resultaten en is hiermee een belangrijk onderdeel van het mediapakket. </a:t>
            </a:r>
          </a:p>
          <a:p>
            <a:pPr>
              <a:lnSpc>
                <a:spcPct val="126000"/>
              </a:lnSpc>
              <a:spcAft>
                <a:spcPts val="0"/>
              </a:spcAft>
              <a:defRPr sz="1550" b="0">
                <a:solidFill>
                  <a:srgbClr val="343B3E"/>
                </a:solidFill>
                <a:latin typeface="Roboto"/>
              </a:defRPr>
            </a:pPr>
          </a:p>
          <a:p>
            <a:pPr>
              <a:lnSpc>
                <a:spcPct val="126000"/>
              </a:lnSpc>
              <a:spcAft>
                <a:spcPts val="0"/>
              </a:spcAft>
              <a:defRPr sz="1550" b="0">
                <a:solidFill>
                  <a:srgbClr val="343B3E"/>
                </a:solidFill>
                <a:latin typeface="Roboto"/>
              </a:defRPr>
            </a:pPr>
            <a:r>
              <a:t>De dedicated mailing (e-mail):</a:t>
            </a:r>
          </a:p>
          <a:p>
            <a:pPr>
              <a:lnSpc>
                <a:spcPct val="126000"/>
              </a:lnSpc>
              <a:spcAft>
                <a:spcPts val="0"/>
              </a:spcAft>
              <a:defRPr sz="1550" b="0">
                <a:solidFill>
                  <a:srgbClr val="343B3E"/>
                </a:solidFill>
                <a:latin typeface="Roboto"/>
              </a:defRPr>
            </a:pPr>
            <a:r>
              <a:t>Wordt verstuurd naar jouw segment</a:t>
            </a:r>
          </a:p>
        </p:txBody>
      </p:sp>
      <p:sp>
        <p:nvSpPr>
          <p:cNvPr id="7" name="TextBox 6"/>
          <p:cNvSpPr txBox="1"/>
          <p:nvPr/>
        </p:nvSpPr>
        <p:spPr>
          <a:xfrm>
            <a:off x="457200" y="6121400"/>
            <a:ext cx="5168900" cy="261620"/>
          </a:xfrm>
          <a:prstGeom prst="rect">
            <a:avLst/>
          </a:prstGeom>
          <a:noFill/>
        </p:spPr>
        <p:txBody>
          <a:bodyPr wrap="square" lIns="0" rIns="0" tIns="0" bIns="0">
            <a:spAutoFit/>
          </a:bodyPr>
          <a:lstStyle/>
          <a:p>
            <a:pPr>
              <a:lnSpc>
                <a:spcPct val="126000"/>
              </a:lnSpc>
              <a:spcAft>
                <a:spcPts val="0"/>
              </a:spcAft>
              <a:defRPr sz="1000" b="0">
                <a:solidFill>
                  <a:srgbClr val="667074"/>
                </a:solidFill>
                <a:latin typeface="Roboto"/>
              </a:defRPr>
            </a:pPr>
            <a:r>
              <a:t>Voorbeeld dedicated mailing</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DF8"/>
        </a:solidFill>
        <a:effectLst/>
      </p:bgPr>
    </p:bg>
    <p:spTree>
      <p:nvGrpSpPr>
        <p:cNvPr id="1" name=""/>
        <p:cNvGrpSpPr/>
        <p:nvPr/>
      </p:nvGrpSpPr>
      <p:grpSpPr/>
      <p:pic>
        <p:nvPicPr>
          <p:cNvPr id="2" name="Picture 1" descr="dezaak-logo.png"/>
          <p:cNvPicPr>
            <a:picLocks noChangeAspect="1"/>
          </p:cNvPicPr>
          <p:nvPr/>
        </p:nvPicPr>
        <p:blipFill>
          <a:blip r:embed="rId2"/>
          <a:stretch>
            <a:fillRect/>
          </a:stretch>
        </p:blipFill>
        <p:spPr>
          <a:xfrm>
            <a:off x="457200" y="258445"/>
            <a:ext cx="1155700" cy="346709"/>
          </a:xfrm>
          <a:prstGeom prst="rect">
            <a:avLst/>
          </a:prstGeom>
        </p:spPr>
      </p:pic>
      <p:sp>
        <p:nvSpPr>
          <p:cNvPr id="3" name="TextBox 2"/>
          <p:cNvSpPr txBox="1"/>
          <p:nvPr/>
        </p:nvSpPr>
        <p:spPr>
          <a:xfrm>
            <a:off x="9144000" y="330200"/>
            <a:ext cx="2603500" cy="245618"/>
          </a:xfrm>
          <a:prstGeom prst="rect">
            <a:avLst/>
          </a:prstGeom>
          <a:noFill/>
        </p:spPr>
        <p:txBody>
          <a:bodyPr wrap="square" lIns="0" rIns="0" tIns="0" bIns="0">
            <a:spAutoFit/>
          </a:bodyPr>
          <a:lstStyle/>
          <a:p>
            <a:pPr>
              <a:lnSpc>
                <a:spcPct val="126000"/>
              </a:lnSpc>
              <a:spcAft>
                <a:spcPts val="0"/>
              </a:spcAft>
              <a:defRPr sz="900" b="1">
                <a:solidFill>
                  <a:srgbClr val="667074"/>
                </a:solidFill>
                <a:latin typeface="Roboto"/>
              </a:defRPr>
            </a:pPr>
            <a:r>
              <a:t>LEAD2ORDER × DE ZAAK</a:t>
            </a:r>
          </a:p>
        </p:txBody>
      </p:sp>
      <p:sp>
        <p:nvSpPr>
          <p:cNvPr id="4" name="TextBox 3"/>
          <p:cNvSpPr txBox="1"/>
          <p:nvPr/>
        </p:nvSpPr>
        <p:spPr>
          <a:xfrm>
            <a:off x="457200" y="927100"/>
            <a:ext cx="11303000" cy="597662"/>
          </a:xfrm>
          <a:prstGeom prst="rect">
            <a:avLst/>
          </a:prstGeom>
          <a:noFill/>
        </p:spPr>
        <p:txBody>
          <a:bodyPr wrap="square" lIns="0" rIns="0" tIns="0" bIns="0">
            <a:spAutoFit/>
          </a:bodyPr>
          <a:lstStyle/>
          <a:p>
            <a:pPr>
              <a:lnSpc>
                <a:spcPct val="126000"/>
              </a:lnSpc>
              <a:spcAft>
                <a:spcPts val="0"/>
              </a:spcAft>
              <a:defRPr sz="3100" b="1">
                <a:solidFill>
                  <a:srgbClr val="343B3E"/>
                </a:solidFill>
                <a:latin typeface="Roboto"/>
              </a:defRPr>
            </a:pPr>
            <a:r>
              <a:t>SOCIAL ADS</a:t>
            </a:r>
          </a:p>
        </p:txBody>
      </p:sp>
      <p:pic>
        <p:nvPicPr>
          <p:cNvPr id="5" name="Picture 4" descr="example-14.png"/>
          <p:cNvPicPr>
            <a:picLocks noChangeAspect="1"/>
          </p:cNvPicPr>
          <p:nvPr/>
        </p:nvPicPr>
        <p:blipFill>
          <a:blip r:embed="rId3"/>
          <a:stretch>
            <a:fillRect/>
          </a:stretch>
        </p:blipFill>
        <p:spPr>
          <a:xfrm>
            <a:off x="1903378" y="1727200"/>
            <a:ext cx="2276542" cy="4445000"/>
          </a:xfrm>
          <a:prstGeom prst="rect">
            <a:avLst/>
          </a:prstGeom>
        </p:spPr>
      </p:pic>
      <p:sp>
        <p:nvSpPr>
          <p:cNvPr id="6" name="TextBox 5"/>
          <p:cNvSpPr txBox="1"/>
          <p:nvPr/>
        </p:nvSpPr>
        <p:spPr>
          <a:xfrm>
            <a:off x="6223000" y="1816100"/>
            <a:ext cx="5524500" cy="2829941"/>
          </a:xfrm>
          <a:prstGeom prst="rect">
            <a:avLst/>
          </a:prstGeom>
          <a:noFill/>
        </p:spPr>
        <p:txBody>
          <a:bodyPr wrap="square" lIns="0" rIns="0" tIns="0" bIns="0">
            <a:spAutoFit/>
          </a:bodyPr>
          <a:lstStyle/>
          <a:p>
            <a:pPr>
              <a:lnSpc>
                <a:spcPct val="126000"/>
              </a:lnSpc>
              <a:spcAft>
                <a:spcPts val="0"/>
              </a:spcAft>
              <a:defRPr sz="1550" b="0">
                <a:solidFill>
                  <a:srgbClr val="343B3E"/>
                </a:solidFill>
                <a:latin typeface="Roboto"/>
              </a:defRPr>
            </a:pPr>
            <a:r>
              <a:t>Gedurende de gehele campagneperiode van drie maanden zetten we gerichte social advertenties in om jullie zichtbaarheid te maximaliseren. Deze ads zijn specifiek geschreven op basis van de unieke dienstverlening van jullie organisatie, waardoor we exact de juiste snaar raken bij de doelgroep.</a:t>
            </a:r>
          </a:p>
          <a:p>
            <a:pPr>
              <a:lnSpc>
                <a:spcPct val="126000"/>
              </a:lnSpc>
              <a:spcAft>
                <a:spcPts val="0"/>
              </a:spcAft>
              <a:defRPr sz="1550" b="0">
                <a:solidFill>
                  <a:srgbClr val="343B3E"/>
                </a:solidFill>
                <a:latin typeface="Roboto"/>
              </a:defRPr>
            </a:pPr>
          </a:p>
          <a:p>
            <a:pPr>
              <a:lnSpc>
                <a:spcPct val="126000"/>
              </a:lnSpc>
              <a:spcAft>
                <a:spcPts val="0"/>
              </a:spcAft>
              <a:defRPr sz="1550" b="0">
                <a:solidFill>
                  <a:srgbClr val="343B3E"/>
                </a:solidFill>
                <a:latin typeface="Roboto"/>
              </a:defRPr>
            </a:pPr>
            <a:r>
              <a:t>In tegenstelling tot informatieve content, zijn deze uitingen actiegericht ingestoken. Dit zorgt voor een hogere betrokkenheid en een directe conversiemogelijkheid: elke advertentie leidt de gebruiker namelijk direct door naar de door jullie opgegeven landingspagina.</a:t>
            </a:r>
          </a:p>
        </p:txBody>
      </p:sp>
      <p:sp>
        <p:nvSpPr>
          <p:cNvPr id="7" name="TextBox 6"/>
          <p:cNvSpPr txBox="1"/>
          <p:nvPr/>
        </p:nvSpPr>
        <p:spPr>
          <a:xfrm>
            <a:off x="457200" y="6121400"/>
            <a:ext cx="5168900" cy="261620"/>
          </a:xfrm>
          <a:prstGeom prst="rect">
            <a:avLst/>
          </a:prstGeom>
          <a:noFill/>
        </p:spPr>
        <p:txBody>
          <a:bodyPr wrap="square" lIns="0" rIns="0" tIns="0" bIns="0">
            <a:spAutoFit/>
          </a:bodyPr>
          <a:lstStyle/>
          <a:p>
            <a:pPr>
              <a:lnSpc>
                <a:spcPct val="126000"/>
              </a:lnSpc>
              <a:spcAft>
                <a:spcPts val="0"/>
              </a:spcAft>
              <a:defRPr sz="1000" b="0">
                <a:solidFill>
                  <a:srgbClr val="667074"/>
                </a:solidFill>
                <a:latin typeface="Roboto"/>
              </a:defRPr>
            </a:pPr>
            <a:r>
              <a:t>Voorbeeld</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DF8"/>
        </a:solidFill>
        <a:effectLst/>
      </p:bgPr>
    </p:bg>
    <p:spTree>
      <p:nvGrpSpPr>
        <p:cNvPr id="1" name=""/>
        <p:cNvGrpSpPr/>
        <p:nvPr/>
      </p:nvGrpSpPr>
      <p:grpSpPr/>
      <p:pic>
        <p:nvPicPr>
          <p:cNvPr id="2" name="Picture 1" descr="dezaak-logo.png"/>
          <p:cNvPicPr>
            <a:picLocks noChangeAspect="1"/>
          </p:cNvPicPr>
          <p:nvPr/>
        </p:nvPicPr>
        <p:blipFill>
          <a:blip r:embed="rId2"/>
          <a:stretch>
            <a:fillRect/>
          </a:stretch>
        </p:blipFill>
        <p:spPr>
          <a:xfrm>
            <a:off x="457200" y="258445"/>
            <a:ext cx="1155700" cy="346709"/>
          </a:xfrm>
          <a:prstGeom prst="rect">
            <a:avLst/>
          </a:prstGeom>
        </p:spPr>
      </p:pic>
      <p:sp>
        <p:nvSpPr>
          <p:cNvPr id="3" name="TextBox 2"/>
          <p:cNvSpPr txBox="1"/>
          <p:nvPr/>
        </p:nvSpPr>
        <p:spPr>
          <a:xfrm>
            <a:off x="9144000" y="330200"/>
            <a:ext cx="2603500" cy="245618"/>
          </a:xfrm>
          <a:prstGeom prst="rect">
            <a:avLst/>
          </a:prstGeom>
          <a:noFill/>
        </p:spPr>
        <p:txBody>
          <a:bodyPr wrap="square" lIns="0" rIns="0" tIns="0" bIns="0">
            <a:spAutoFit/>
          </a:bodyPr>
          <a:lstStyle/>
          <a:p>
            <a:pPr>
              <a:lnSpc>
                <a:spcPct val="126000"/>
              </a:lnSpc>
              <a:spcAft>
                <a:spcPts val="0"/>
              </a:spcAft>
              <a:defRPr sz="900" b="1">
                <a:solidFill>
                  <a:srgbClr val="667074"/>
                </a:solidFill>
                <a:latin typeface="Roboto"/>
              </a:defRPr>
            </a:pPr>
            <a:r>
              <a:t>LEAD2ORDER × DE ZAAK</a:t>
            </a:r>
          </a:p>
        </p:txBody>
      </p:sp>
      <p:sp>
        <p:nvSpPr>
          <p:cNvPr id="4" name="TextBox 3"/>
          <p:cNvSpPr txBox="1"/>
          <p:nvPr/>
        </p:nvSpPr>
        <p:spPr>
          <a:xfrm>
            <a:off x="457200" y="927100"/>
            <a:ext cx="11303000" cy="597662"/>
          </a:xfrm>
          <a:prstGeom prst="rect">
            <a:avLst/>
          </a:prstGeom>
          <a:noFill/>
        </p:spPr>
        <p:txBody>
          <a:bodyPr wrap="square" lIns="0" rIns="0" tIns="0" bIns="0">
            <a:spAutoFit/>
          </a:bodyPr>
          <a:lstStyle/>
          <a:p>
            <a:pPr>
              <a:lnSpc>
                <a:spcPct val="126000"/>
              </a:lnSpc>
              <a:spcAft>
                <a:spcPts val="0"/>
              </a:spcAft>
              <a:defRPr sz="3100" b="1">
                <a:solidFill>
                  <a:srgbClr val="343B3E"/>
                </a:solidFill>
                <a:latin typeface="Roboto"/>
              </a:defRPr>
            </a:pPr>
            <a:r>
              <a:t>INHOUDSOPGAVE</a:t>
            </a:r>
          </a:p>
        </p:txBody>
      </p:sp>
      <p:sp>
        <p:nvSpPr>
          <p:cNvPr id="5" name="TextBox 4"/>
          <p:cNvSpPr txBox="1"/>
          <p:nvPr/>
        </p:nvSpPr>
        <p:spPr>
          <a:xfrm>
            <a:off x="457200" y="1905000"/>
            <a:ext cx="723900" cy="581660"/>
          </a:xfrm>
          <a:prstGeom prst="rect">
            <a:avLst/>
          </a:prstGeom>
          <a:noFill/>
        </p:spPr>
        <p:txBody>
          <a:bodyPr wrap="square" lIns="0" rIns="0" tIns="0" bIns="0">
            <a:spAutoFit/>
          </a:bodyPr>
          <a:lstStyle/>
          <a:p>
            <a:pPr>
              <a:lnSpc>
                <a:spcPct val="126000"/>
              </a:lnSpc>
              <a:spcAft>
                <a:spcPts val="0"/>
              </a:spcAft>
              <a:defRPr sz="3000" b="1">
                <a:solidFill>
                  <a:srgbClr val="E5142F"/>
                </a:solidFill>
                <a:latin typeface="Roboto"/>
              </a:defRPr>
            </a:pPr>
            <a:r>
              <a:t>O1</a:t>
            </a:r>
          </a:p>
        </p:txBody>
      </p:sp>
      <p:sp>
        <p:nvSpPr>
          <p:cNvPr id="6" name="TextBox 5"/>
          <p:cNvSpPr txBox="1"/>
          <p:nvPr/>
        </p:nvSpPr>
        <p:spPr>
          <a:xfrm>
            <a:off x="1244600" y="1943100"/>
            <a:ext cx="2844800" cy="373634"/>
          </a:xfrm>
          <a:prstGeom prst="rect">
            <a:avLst/>
          </a:prstGeom>
          <a:noFill/>
        </p:spPr>
        <p:txBody>
          <a:bodyPr wrap="square" lIns="0" rIns="0" tIns="0" bIns="0">
            <a:spAutoFit/>
          </a:bodyPr>
          <a:lstStyle/>
          <a:p>
            <a:pPr>
              <a:lnSpc>
                <a:spcPct val="126000"/>
              </a:lnSpc>
              <a:spcAft>
                <a:spcPts val="0"/>
              </a:spcAft>
              <a:defRPr sz="1700" b="1">
                <a:solidFill>
                  <a:srgbClr val="343B3E"/>
                </a:solidFill>
                <a:latin typeface="Roboto"/>
              </a:defRPr>
            </a:pPr>
            <a:r>
              <a:t>WERKWIJZE</a:t>
            </a:r>
          </a:p>
        </p:txBody>
      </p:sp>
      <p:sp>
        <p:nvSpPr>
          <p:cNvPr id="7" name="TextBox 6"/>
          <p:cNvSpPr txBox="1"/>
          <p:nvPr/>
        </p:nvSpPr>
        <p:spPr>
          <a:xfrm>
            <a:off x="1244600" y="2336800"/>
            <a:ext cx="2768600" cy="101600"/>
          </a:xfrm>
          <a:prstGeom prst="rect">
            <a:avLst/>
          </a:prstGeom>
          <a:noFill/>
        </p:spPr>
        <p:txBody>
          <a:bodyPr wrap="square" lIns="0" rIns="0" tIns="0" bIns="0">
            <a:spAutoFit/>
          </a:bodyPr>
          <a:lstStyle/>
          <a:p>
            <a:pPr>
              <a:lnSpc>
                <a:spcPct val="126000"/>
              </a:lnSpc>
              <a:spcAft>
                <a:spcPts val="0"/>
              </a:spcAft>
              <a:defRPr sz="1400" b="0">
                <a:solidFill>
                  <a:srgbClr val="343B3E"/>
                </a:solidFill>
                <a:latin typeface="Roboto"/>
              </a:defRPr>
            </a:pPr>
          </a:p>
        </p:txBody>
      </p:sp>
      <p:sp>
        <p:nvSpPr>
          <p:cNvPr id="8" name="TextBox 7"/>
          <p:cNvSpPr txBox="1"/>
          <p:nvPr/>
        </p:nvSpPr>
        <p:spPr>
          <a:xfrm>
            <a:off x="4318000" y="1905000"/>
            <a:ext cx="723900" cy="581660"/>
          </a:xfrm>
          <a:prstGeom prst="rect">
            <a:avLst/>
          </a:prstGeom>
          <a:noFill/>
        </p:spPr>
        <p:txBody>
          <a:bodyPr wrap="square" lIns="0" rIns="0" tIns="0" bIns="0">
            <a:spAutoFit/>
          </a:bodyPr>
          <a:lstStyle/>
          <a:p>
            <a:pPr>
              <a:lnSpc>
                <a:spcPct val="126000"/>
              </a:lnSpc>
              <a:spcAft>
                <a:spcPts val="0"/>
              </a:spcAft>
              <a:defRPr sz="3000" b="1">
                <a:solidFill>
                  <a:srgbClr val="E5142F"/>
                </a:solidFill>
                <a:latin typeface="Roboto"/>
              </a:defRPr>
            </a:pPr>
            <a:r>
              <a:t>O2</a:t>
            </a:r>
          </a:p>
        </p:txBody>
      </p:sp>
      <p:sp>
        <p:nvSpPr>
          <p:cNvPr id="9" name="TextBox 8"/>
          <p:cNvSpPr txBox="1"/>
          <p:nvPr/>
        </p:nvSpPr>
        <p:spPr>
          <a:xfrm>
            <a:off x="5105400" y="1943100"/>
            <a:ext cx="2844800" cy="373634"/>
          </a:xfrm>
          <a:prstGeom prst="rect">
            <a:avLst/>
          </a:prstGeom>
          <a:noFill/>
        </p:spPr>
        <p:txBody>
          <a:bodyPr wrap="square" lIns="0" rIns="0" tIns="0" bIns="0">
            <a:spAutoFit/>
          </a:bodyPr>
          <a:lstStyle/>
          <a:p>
            <a:pPr>
              <a:lnSpc>
                <a:spcPct val="126000"/>
              </a:lnSpc>
              <a:spcAft>
                <a:spcPts val="0"/>
              </a:spcAft>
              <a:defRPr sz="1700" b="1">
                <a:solidFill>
                  <a:srgbClr val="343B3E"/>
                </a:solidFill>
                <a:latin typeface="Roboto"/>
              </a:defRPr>
            </a:pPr>
            <a:r>
              <a:t>CAMPAGNE</a:t>
            </a:r>
          </a:p>
        </p:txBody>
      </p:sp>
      <p:sp>
        <p:nvSpPr>
          <p:cNvPr id="10" name="TextBox 9"/>
          <p:cNvSpPr txBox="1"/>
          <p:nvPr/>
        </p:nvSpPr>
        <p:spPr>
          <a:xfrm>
            <a:off x="5105400" y="2336800"/>
            <a:ext cx="2768600" cy="325628"/>
          </a:xfrm>
          <a:prstGeom prst="rect">
            <a:avLst/>
          </a:prstGeom>
          <a:noFill/>
        </p:spPr>
        <p:txBody>
          <a:bodyPr wrap="square" lIns="0" rIns="0" tIns="0" bIns="0">
            <a:spAutoFit/>
          </a:bodyPr>
          <a:lstStyle/>
          <a:p>
            <a:pPr>
              <a:lnSpc>
                <a:spcPct val="126000"/>
              </a:lnSpc>
              <a:spcAft>
                <a:spcPts val="0"/>
              </a:spcAft>
              <a:defRPr sz="1400" b="0">
                <a:solidFill>
                  <a:srgbClr val="343B3E"/>
                </a:solidFill>
                <a:latin typeface="Roboto"/>
              </a:defRPr>
            </a:pPr>
            <a:r>
              <a:t>Doel &amp; targets</a:t>
            </a:r>
          </a:p>
        </p:txBody>
      </p:sp>
      <p:sp>
        <p:nvSpPr>
          <p:cNvPr id="11" name="TextBox 10"/>
          <p:cNvSpPr txBox="1"/>
          <p:nvPr/>
        </p:nvSpPr>
        <p:spPr>
          <a:xfrm>
            <a:off x="8178800" y="1905000"/>
            <a:ext cx="723900" cy="581660"/>
          </a:xfrm>
          <a:prstGeom prst="rect">
            <a:avLst/>
          </a:prstGeom>
          <a:noFill/>
        </p:spPr>
        <p:txBody>
          <a:bodyPr wrap="square" lIns="0" rIns="0" tIns="0" bIns="0">
            <a:spAutoFit/>
          </a:bodyPr>
          <a:lstStyle/>
          <a:p>
            <a:pPr>
              <a:lnSpc>
                <a:spcPct val="126000"/>
              </a:lnSpc>
              <a:spcAft>
                <a:spcPts val="0"/>
              </a:spcAft>
              <a:defRPr sz="3000" b="1">
                <a:solidFill>
                  <a:srgbClr val="E5142F"/>
                </a:solidFill>
                <a:latin typeface="Roboto"/>
              </a:defRPr>
            </a:pPr>
            <a:r>
              <a:t>O3</a:t>
            </a:r>
          </a:p>
        </p:txBody>
      </p:sp>
      <p:sp>
        <p:nvSpPr>
          <p:cNvPr id="12" name="TextBox 11"/>
          <p:cNvSpPr txBox="1"/>
          <p:nvPr/>
        </p:nvSpPr>
        <p:spPr>
          <a:xfrm>
            <a:off x="8966200" y="1943100"/>
            <a:ext cx="2844800" cy="373634"/>
          </a:xfrm>
          <a:prstGeom prst="rect">
            <a:avLst/>
          </a:prstGeom>
          <a:noFill/>
        </p:spPr>
        <p:txBody>
          <a:bodyPr wrap="square" lIns="0" rIns="0" tIns="0" bIns="0">
            <a:spAutoFit/>
          </a:bodyPr>
          <a:lstStyle/>
          <a:p>
            <a:pPr>
              <a:lnSpc>
                <a:spcPct val="126000"/>
              </a:lnSpc>
              <a:spcAft>
                <a:spcPts val="0"/>
              </a:spcAft>
              <a:defRPr sz="1700" b="1">
                <a:solidFill>
                  <a:srgbClr val="343B3E"/>
                </a:solidFill>
                <a:latin typeface="Roboto"/>
              </a:defRPr>
            </a:pPr>
            <a:r>
              <a:t>MEDIA INZET</a:t>
            </a:r>
          </a:p>
        </p:txBody>
      </p:sp>
      <p:sp>
        <p:nvSpPr>
          <p:cNvPr id="13" name="TextBox 12"/>
          <p:cNvSpPr txBox="1"/>
          <p:nvPr/>
        </p:nvSpPr>
        <p:spPr>
          <a:xfrm>
            <a:off x="8966200" y="2336800"/>
            <a:ext cx="2768600" cy="549656"/>
          </a:xfrm>
          <a:prstGeom prst="rect">
            <a:avLst/>
          </a:prstGeom>
          <a:noFill/>
        </p:spPr>
        <p:txBody>
          <a:bodyPr wrap="square" lIns="0" rIns="0" tIns="0" bIns="0">
            <a:spAutoFit/>
          </a:bodyPr>
          <a:lstStyle/>
          <a:p>
            <a:pPr>
              <a:lnSpc>
                <a:spcPct val="126000"/>
              </a:lnSpc>
              <a:spcAft>
                <a:spcPts val="0"/>
              </a:spcAft>
              <a:defRPr sz="1400" b="0">
                <a:solidFill>
                  <a:srgbClr val="343B3E"/>
                </a:solidFill>
                <a:latin typeface="Roboto"/>
              </a:defRPr>
            </a:pPr>
            <a:r>
              <a:t>Media onderdelen</a:t>
            </a:r>
          </a:p>
          <a:p>
            <a:pPr>
              <a:lnSpc>
                <a:spcPct val="126000"/>
              </a:lnSpc>
              <a:spcAft>
                <a:spcPts val="0"/>
              </a:spcAft>
              <a:defRPr sz="1400" b="0">
                <a:solidFill>
                  <a:srgbClr val="343B3E"/>
                </a:solidFill>
                <a:latin typeface="Roboto"/>
              </a:defRPr>
            </a:pPr>
            <a:r>
              <a:t>Planning</a:t>
            </a:r>
          </a:p>
        </p:txBody>
      </p:sp>
      <p:sp>
        <p:nvSpPr>
          <p:cNvPr id="14" name="TextBox 13"/>
          <p:cNvSpPr txBox="1"/>
          <p:nvPr/>
        </p:nvSpPr>
        <p:spPr>
          <a:xfrm>
            <a:off x="457200" y="4025900"/>
            <a:ext cx="723900" cy="581660"/>
          </a:xfrm>
          <a:prstGeom prst="rect">
            <a:avLst/>
          </a:prstGeom>
          <a:noFill/>
        </p:spPr>
        <p:txBody>
          <a:bodyPr wrap="square" lIns="0" rIns="0" tIns="0" bIns="0">
            <a:spAutoFit/>
          </a:bodyPr>
          <a:lstStyle/>
          <a:p>
            <a:pPr>
              <a:lnSpc>
                <a:spcPct val="126000"/>
              </a:lnSpc>
              <a:spcAft>
                <a:spcPts val="0"/>
              </a:spcAft>
              <a:defRPr sz="3000" b="1">
                <a:solidFill>
                  <a:srgbClr val="E5142F"/>
                </a:solidFill>
                <a:latin typeface="Roboto"/>
              </a:defRPr>
            </a:pPr>
            <a:r>
              <a:t>O4</a:t>
            </a:r>
          </a:p>
        </p:txBody>
      </p:sp>
      <p:sp>
        <p:nvSpPr>
          <p:cNvPr id="15" name="TextBox 14"/>
          <p:cNvSpPr txBox="1"/>
          <p:nvPr/>
        </p:nvSpPr>
        <p:spPr>
          <a:xfrm>
            <a:off x="1244600" y="4064000"/>
            <a:ext cx="2844800" cy="373634"/>
          </a:xfrm>
          <a:prstGeom prst="rect">
            <a:avLst/>
          </a:prstGeom>
          <a:noFill/>
        </p:spPr>
        <p:txBody>
          <a:bodyPr wrap="square" lIns="0" rIns="0" tIns="0" bIns="0">
            <a:spAutoFit/>
          </a:bodyPr>
          <a:lstStyle/>
          <a:p>
            <a:pPr>
              <a:lnSpc>
                <a:spcPct val="126000"/>
              </a:lnSpc>
              <a:spcAft>
                <a:spcPts val="0"/>
              </a:spcAft>
              <a:defRPr sz="1700" b="1">
                <a:solidFill>
                  <a:srgbClr val="343B3E"/>
                </a:solidFill>
                <a:latin typeface="Roboto"/>
              </a:defRPr>
            </a:pPr>
            <a:r>
              <a:t>CUSTOMER JOURNEY</a:t>
            </a:r>
          </a:p>
        </p:txBody>
      </p:sp>
      <p:sp>
        <p:nvSpPr>
          <p:cNvPr id="16" name="TextBox 15"/>
          <p:cNvSpPr txBox="1"/>
          <p:nvPr/>
        </p:nvSpPr>
        <p:spPr>
          <a:xfrm>
            <a:off x="1244600" y="4457700"/>
            <a:ext cx="2768600" cy="101600"/>
          </a:xfrm>
          <a:prstGeom prst="rect">
            <a:avLst/>
          </a:prstGeom>
          <a:noFill/>
        </p:spPr>
        <p:txBody>
          <a:bodyPr wrap="square" lIns="0" rIns="0" tIns="0" bIns="0">
            <a:spAutoFit/>
          </a:bodyPr>
          <a:lstStyle/>
          <a:p>
            <a:pPr>
              <a:lnSpc>
                <a:spcPct val="126000"/>
              </a:lnSpc>
              <a:spcAft>
                <a:spcPts val="0"/>
              </a:spcAft>
              <a:defRPr sz="1400" b="0">
                <a:solidFill>
                  <a:srgbClr val="343B3E"/>
                </a:solidFill>
                <a:latin typeface="Roboto"/>
              </a:defRPr>
            </a:pPr>
          </a:p>
        </p:txBody>
      </p:sp>
      <p:sp>
        <p:nvSpPr>
          <p:cNvPr id="17" name="TextBox 16"/>
          <p:cNvSpPr txBox="1"/>
          <p:nvPr/>
        </p:nvSpPr>
        <p:spPr>
          <a:xfrm>
            <a:off x="4318000" y="4025900"/>
            <a:ext cx="723900" cy="581660"/>
          </a:xfrm>
          <a:prstGeom prst="rect">
            <a:avLst/>
          </a:prstGeom>
          <a:noFill/>
        </p:spPr>
        <p:txBody>
          <a:bodyPr wrap="square" lIns="0" rIns="0" tIns="0" bIns="0">
            <a:spAutoFit/>
          </a:bodyPr>
          <a:lstStyle/>
          <a:p>
            <a:pPr>
              <a:lnSpc>
                <a:spcPct val="126000"/>
              </a:lnSpc>
              <a:spcAft>
                <a:spcPts val="0"/>
              </a:spcAft>
              <a:defRPr sz="3000" b="1">
                <a:solidFill>
                  <a:srgbClr val="E5142F"/>
                </a:solidFill>
                <a:latin typeface="Roboto"/>
              </a:defRPr>
            </a:pPr>
            <a:r>
              <a:t>O5</a:t>
            </a:r>
          </a:p>
        </p:txBody>
      </p:sp>
      <p:sp>
        <p:nvSpPr>
          <p:cNvPr id="18" name="TextBox 17"/>
          <p:cNvSpPr txBox="1"/>
          <p:nvPr/>
        </p:nvSpPr>
        <p:spPr>
          <a:xfrm>
            <a:off x="5105400" y="4064000"/>
            <a:ext cx="2844800" cy="373634"/>
          </a:xfrm>
          <a:prstGeom prst="rect">
            <a:avLst/>
          </a:prstGeom>
          <a:noFill/>
        </p:spPr>
        <p:txBody>
          <a:bodyPr wrap="square" lIns="0" rIns="0" tIns="0" bIns="0">
            <a:spAutoFit/>
          </a:bodyPr>
          <a:lstStyle/>
          <a:p>
            <a:pPr>
              <a:lnSpc>
                <a:spcPct val="126000"/>
              </a:lnSpc>
              <a:spcAft>
                <a:spcPts val="0"/>
              </a:spcAft>
              <a:defRPr sz="1700" b="1">
                <a:solidFill>
                  <a:srgbClr val="343B3E"/>
                </a:solidFill>
                <a:latin typeface="Roboto"/>
              </a:defRPr>
            </a:pPr>
            <a:r>
              <a:t>PLANNING</a:t>
            </a:r>
          </a:p>
        </p:txBody>
      </p:sp>
      <p:sp>
        <p:nvSpPr>
          <p:cNvPr id="19" name="TextBox 18"/>
          <p:cNvSpPr txBox="1"/>
          <p:nvPr/>
        </p:nvSpPr>
        <p:spPr>
          <a:xfrm>
            <a:off x="5105400" y="4457700"/>
            <a:ext cx="2768600" cy="101600"/>
          </a:xfrm>
          <a:prstGeom prst="rect">
            <a:avLst/>
          </a:prstGeom>
          <a:noFill/>
        </p:spPr>
        <p:txBody>
          <a:bodyPr wrap="square" lIns="0" rIns="0" tIns="0" bIns="0">
            <a:spAutoFit/>
          </a:bodyPr>
          <a:lstStyle/>
          <a:p>
            <a:pPr>
              <a:lnSpc>
                <a:spcPct val="126000"/>
              </a:lnSpc>
              <a:spcAft>
                <a:spcPts val="0"/>
              </a:spcAft>
              <a:defRPr sz="1400" b="0">
                <a:solidFill>
                  <a:srgbClr val="343B3E"/>
                </a:solidFill>
                <a:latin typeface="Roboto"/>
              </a:defRPr>
            </a:pPr>
          </a:p>
        </p:txBody>
      </p:sp>
      <p:sp>
        <p:nvSpPr>
          <p:cNvPr id="20" name="TextBox 19"/>
          <p:cNvSpPr txBox="1"/>
          <p:nvPr/>
        </p:nvSpPr>
        <p:spPr>
          <a:xfrm>
            <a:off x="8178800" y="4025900"/>
            <a:ext cx="723900" cy="581660"/>
          </a:xfrm>
          <a:prstGeom prst="rect">
            <a:avLst/>
          </a:prstGeom>
          <a:noFill/>
        </p:spPr>
        <p:txBody>
          <a:bodyPr wrap="square" lIns="0" rIns="0" tIns="0" bIns="0">
            <a:spAutoFit/>
          </a:bodyPr>
          <a:lstStyle/>
          <a:p>
            <a:pPr>
              <a:lnSpc>
                <a:spcPct val="126000"/>
              </a:lnSpc>
              <a:spcAft>
                <a:spcPts val="0"/>
              </a:spcAft>
              <a:defRPr sz="3000" b="1">
                <a:solidFill>
                  <a:srgbClr val="E5142F"/>
                </a:solidFill>
                <a:latin typeface="Roboto"/>
              </a:defRPr>
            </a:pPr>
            <a:r>
              <a:t>O6</a:t>
            </a:r>
          </a:p>
        </p:txBody>
      </p:sp>
      <p:sp>
        <p:nvSpPr>
          <p:cNvPr id="21" name="TextBox 20"/>
          <p:cNvSpPr txBox="1"/>
          <p:nvPr/>
        </p:nvSpPr>
        <p:spPr>
          <a:xfrm>
            <a:off x="8966200" y="4064000"/>
            <a:ext cx="2844800" cy="373634"/>
          </a:xfrm>
          <a:prstGeom prst="rect">
            <a:avLst/>
          </a:prstGeom>
          <a:noFill/>
        </p:spPr>
        <p:txBody>
          <a:bodyPr wrap="square" lIns="0" rIns="0" tIns="0" bIns="0">
            <a:spAutoFit/>
          </a:bodyPr>
          <a:lstStyle/>
          <a:p>
            <a:pPr>
              <a:lnSpc>
                <a:spcPct val="126000"/>
              </a:lnSpc>
              <a:spcAft>
                <a:spcPts val="0"/>
              </a:spcAft>
              <a:defRPr sz="1700" b="1">
                <a:solidFill>
                  <a:srgbClr val="343B3E"/>
                </a:solidFill>
                <a:latin typeface="Roboto"/>
              </a:defRPr>
            </a:pPr>
            <a:r>
              <a:t>UITINGEN</a:t>
            </a:r>
          </a:p>
        </p:txBody>
      </p:sp>
      <p:sp>
        <p:nvSpPr>
          <p:cNvPr id="22" name="TextBox 21"/>
          <p:cNvSpPr txBox="1"/>
          <p:nvPr/>
        </p:nvSpPr>
        <p:spPr>
          <a:xfrm>
            <a:off x="8966200" y="4457700"/>
            <a:ext cx="2768600" cy="773684"/>
          </a:xfrm>
          <a:prstGeom prst="rect">
            <a:avLst/>
          </a:prstGeom>
          <a:noFill/>
        </p:spPr>
        <p:txBody>
          <a:bodyPr wrap="square" lIns="0" rIns="0" tIns="0" bIns="0">
            <a:spAutoFit/>
          </a:bodyPr>
          <a:lstStyle/>
          <a:p>
            <a:pPr>
              <a:lnSpc>
                <a:spcPct val="126000"/>
              </a:lnSpc>
              <a:spcAft>
                <a:spcPts val="0"/>
              </a:spcAft>
              <a:defRPr sz="1400" b="0">
                <a:solidFill>
                  <a:srgbClr val="343B3E"/>
                </a:solidFill>
                <a:latin typeface="Roboto"/>
              </a:defRPr>
            </a:pPr>
            <a:r>
              <a:t>Advertorial</a:t>
            </a:r>
          </a:p>
          <a:p>
            <a:pPr>
              <a:lnSpc>
                <a:spcPct val="126000"/>
              </a:lnSpc>
              <a:spcAft>
                <a:spcPts val="0"/>
              </a:spcAft>
              <a:defRPr sz="1400" b="0">
                <a:solidFill>
                  <a:srgbClr val="343B3E"/>
                </a:solidFill>
                <a:latin typeface="Roboto"/>
              </a:defRPr>
            </a:pPr>
            <a:r>
              <a:t>Dedicated mailing</a:t>
            </a:r>
          </a:p>
          <a:p>
            <a:pPr>
              <a:lnSpc>
                <a:spcPct val="126000"/>
              </a:lnSpc>
              <a:spcAft>
                <a:spcPts val="0"/>
              </a:spcAft>
              <a:defRPr sz="1400" b="0">
                <a:solidFill>
                  <a:srgbClr val="343B3E"/>
                </a:solidFill>
                <a:latin typeface="Roboto"/>
              </a:defRPr>
            </a:pPr>
            <a:r>
              <a:t>Socials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DF8"/>
        </a:solidFill>
        <a:effectLst/>
      </p:bgPr>
    </p:bg>
    <p:spTree>
      <p:nvGrpSpPr>
        <p:cNvPr id="1" name=""/>
        <p:cNvGrpSpPr/>
        <p:nvPr/>
      </p:nvGrpSpPr>
      <p:grpSpPr/>
      <p:pic>
        <p:nvPicPr>
          <p:cNvPr id="2" name="Picture 1" descr="dezaak-logo.png"/>
          <p:cNvPicPr>
            <a:picLocks noChangeAspect="1"/>
          </p:cNvPicPr>
          <p:nvPr/>
        </p:nvPicPr>
        <p:blipFill>
          <a:blip r:embed="rId2"/>
          <a:stretch>
            <a:fillRect/>
          </a:stretch>
        </p:blipFill>
        <p:spPr>
          <a:xfrm>
            <a:off x="457200" y="258445"/>
            <a:ext cx="1155700" cy="346709"/>
          </a:xfrm>
          <a:prstGeom prst="rect">
            <a:avLst/>
          </a:prstGeom>
        </p:spPr>
      </p:pic>
      <p:sp>
        <p:nvSpPr>
          <p:cNvPr id="3" name="TextBox 2"/>
          <p:cNvSpPr txBox="1"/>
          <p:nvPr/>
        </p:nvSpPr>
        <p:spPr>
          <a:xfrm>
            <a:off x="9144000" y="330200"/>
            <a:ext cx="2603500" cy="245618"/>
          </a:xfrm>
          <a:prstGeom prst="rect">
            <a:avLst/>
          </a:prstGeom>
          <a:noFill/>
        </p:spPr>
        <p:txBody>
          <a:bodyPr wrap="square" lIns="0" rIns="0" tIns="0" bIns="0">
            <a:spAutoFit/>
          </a:bodyPr>
          <a:lstStyle/>
          <a:p>
            <a:pPr>
              <a:lnSpc>
                <a:spcPct val="126000"/>
              </a:lnSpc>
              <a:spcAft>
                <a:spcPts val="0"/>
              </a:spcAft>
              <a:defRPr sz="900" b="1">
                <a:solidFill>
                  <a:srgbClr val="667074"/>
                </a:solidFill>
                <a:latin typeface="Roboto"/>
              </a:defRPr>
            </a:pPr>
            <a:r>
              <a:t>LEAD2ORDER × DE ZAAK</a:t>
            </a:r>
          </a:p>
        </p:txBody>
      </p:sp>
      <p:sp>
        <p:nvSpPr>
          <p:cNvPr id="4" name="TextBox 3"/>
          <p:cNvSpPr txBox="1"/>
          <p:nvPr/>
        </p:nvSpPr>
        <p:spPr>
          <a:xfrm>
            <a:off x="457200" y="927100"/>
            <a:ext cx="11303000" cy="597662"/>
          </a:xfrm>
          <a:prstGeom prst="rect">
            <a:avLst/>
          </a:prstGeom>
          <a:noFill/>
        </p:spPr>
        <p:txBody>
          <a:bodyPr wrap="square" lIns="0" rIns="0" tIns="0" bIns="0">
            <a:spAutoFit/>
          </a:bodyPr>
          <a:lstStyle/>
          <a:p>
            <a:pPr>
              <a:lnSpc>
                <a:spcPct val="126000"/>
              </a:lnSpc>
              <a:spcAft>
                <a:spcPts val="0"/>
              </a:spcAft>
              <a:defRPr sz="3100" b="1">
                <a:solidFill>
                  <a:srgbClr val="343B3E"/>
                </a:solidFill>
                <a:latin typeface="Roboto"/>
              </a:defRPr>
            </a:pPr>
            <a:r>
              <a:t>360 GRADEN BENADERING</a:t>
            </a:r>
          </a:p>
        </p:txBody>
      </p:sp>
      <p:sp>
        <p:nvSpPr>
          <p:cNvPr id="5" name="TextBox 4"/>
          <p:cNvSpPr txBox="1"/>
          <p:nvPr/>
        </p:nvSpPr>
        <p:spPr>
          <a:xfrm>
            <a:off x="6680200" y="1765300"/>
            <a:ext cx="5054600" cy="1445768"/>
          </a:xfrm>
          <a:prstGeom prst="rect">
            <a:avLst/>
          </a:prstGeom>
          <a:noFill/>
        </p:spPr>
        <p:txBody>
          <a:bodyPr wrap="square" lIns="0" rIns="0" tIns="0" bIns="0">
            <a:spAutoFit/>
          </a:bodyPr>
          <a:lstStyle/>
          <a:p>
            <a:pPr>
              <a:lnSpc>
                <a:spcPct val="126000"/>
              </a:lnSpc>
              <a:spcAft>
                <a:spcPts val="0"/>
              </a:spcAft>
              <a:defRPr sz="1400" b="0">
                <a:solidFill>
                  <a:srgbClr val="343B3E"/>
                </a:solidFill>
                <a:latin typeface="Roboto"/>
              </a:defRPr>
            </a:pPr>
            <a:r>
              <a:t>Met De Zaak bereik je op een authentieke en betrouwbare wijze jouw doelgroep.</a:t>
            </a:r>
          </a:p>
          <a:p>
            <a:pPr>
              <a:lnSpc>
                <a:spcPct val="126000"/>
              </a:lnSpc>
              <a:spcAft>
                <a:spcPts val="0"/>
              </a:spcAft>
              <a:defRPr sz="1400" b="0">
                <a:solidFill>
                  <a:srgbClr val="343B3E"/>
                </a:solidFill>
                <a:latin typeface="Roboto"/>
              </a:defRPr>
            </a:pPr>
          </a:p>
          <a:p>
            <a:pPr>
              <a:lnSpc>
                <a:spcPct val="126000"/>
              </a:lnSpc>
              <a:spcAft>
                <a:spcPts val="0"/>
              </a:spcAft>
              <a:defRPr sz="1400" b="0">
                <a:solidFill>
                  <a:srgbClr val="343B3E"/>
                </a:solidFill>
                <a:latin typeface="Roboto"/>
              </a:defRPr>
            </a:pPr>
            <a:r>
              <a:t>De Zaak biedt de ondernemer van oriëntatie tot aankoopbeslissing een wegwijzer middels verschillende tools om tot de voor hem beste keuze te komen.</a:t>
            </a:r>
          </a:p>
        </p:txBody>
      </p:sp>
      <p:sp>
        <p:nvSpPr>
          <p:cNvPr id="6" name="TextBox 5"/>
          <p:cNvSpPr txBox="1"/>
          <p:nvPr/>
        </p:nvSpPr>
        <p:spPr>
          <a:xfrm>
            <a:off x="6680200" y="3594100"/>
            <a:ext cx="5054600" cy="341630"/>
          </a:xfrm>
          <a:prstGeom prst="rect">
            <a:avLst/>
          </a:prstGeom>
          <a:noFill/>
        </p:spPr>
        <p:txBody>
          <a:bodyPr wrap="square" lIns="0" rIns="0" tIns="0" bIns="0">
            <a:spAutoFit/>
          </a:bodyPr>
          <a:lstStyle/>
          <a:p>
            <a:pPr>
              <a:lnSpc>
                <a:spcPct val="126000"/>
              </a:lnSpc>
              <a:spcAft>
                <a:spcPts val="0"/>
              </a:spcAft>
              <a:defRPr sz="1500" b="1">
                <a:solidFill>
                  <a:srgbClr val="E5142F"/>
                </a:solidFill>
                <a:latin typeface="Roboto"/>
              </a:defRPr>
            </a:pPr>
            <a:r>
              <a:t>KANALEN</a:t>
            </a:r>
          </a:p>
        </p:txBody>
      </p:sp>
      <p:sp>
        <p:nvSpPr>
          <p:cNvPr id="7" name="TextBox 6"/>
          <p:cNvSpPr txBox="1"/>
          <p:nvPr/>
        </p:nvSpPr>
        <p:spPr>
          <a:xfrm>
            <a:off x="6680200" y="3949700"/>
            <a:ext cx="5054600" cy="933704"/>
          </a:xfrm>
          <a:prstGeom prst="rect">
            <a:avLst/>
          </a:prstGeom>
          <a:noFill/>
        </p:spPr>
        <p:txBody>
          <a:bodyPr wrap="square" lIns="0" rIns="0" tIns="0" bIns="0">
            <a:spAutoFit/>
          </a:bodyPr>
          <a:lstStyle/>
          <a:p>
            <a:pPr>
              <a:lnSpc>
                <a:spcPct val="126000"/>
              </a:lnSpc>
              <a:spcAft>
                <a:spcPts val="0"/>
              </a:spcAft>
              <a:defRPr sz="1300" b="0">
                <a:solidFill>
                  <a:srgbClr val="343B3E"/>
                </a:solidFill>
                <a:latin typeface="Roboto"/>
              </a:defRPr>
            </a:pPr>
            <a:r>
              <a:t>Online (www.dezaak.nl)</a:t>
            </a:r>
          </a:p>
          <a:p>
            <a:pPr>
              <a:lnSpc>
                <a:spcPct val="126000"/>
              </a:lnSpc>
              <a:spcAft>
                <a:spcPts val="0"/>
              </a:spcAft>
              <a:defRPr sz="1300" b="0">
                <a:solidFill>
                  <a:srgbClr val="343B3E"/>
                </a:solidFill>
                <a:latin typeface="Roboto"/>
              </a:defRPr>
            </a:pPr>
            <a:r>
              <a:t>Nieuwsbrief: </a:t>
            </a:r>
          </a:p>
          <a:p>
            <a:pPr>
              <a:lnSpc>
                <a:spcPct val="126000"/>
              </a:lnSpc>
              <a:spcAft>
                <a:spcPts val="0"/>
              </a:spcAft>
              <a:defRPr sz="1300" b="0">
                <a:solidFill>
                  <a:srgbClr val="343B3E"/>
                </a:solidFill>
                <a:latin typeface="Roboto"/>
              </a:defRPr>
            </a:pPr>
            <a:r>
              <a:t>Advertorials &amp; Dedicated Mailings</a:t>
            </a:r>
          </a:p>
          <a:p>
            <a:pPr>
              <a:lnSpc>
                <a:spcPct val="126000"/>
              </a:lnSpc>
              <a:spcAft>
                <a:spcPts val="0"/>
              </a:spcAft>
              <a:defRPr sz="1300" b="0">
                <a:solidFill>
                  <a:srgbClr val="343B3E"/>
                </a:solidFill>
                <a:latin typeface="Roboto"/>
              </a:defRPr>
            </a:pPr>
            <a:r>
              <a:t>Social: De Zaak Accounts &amp; Social Ads</a:t>
            </a:r>
          </a:p>
        </p:txBody>
      </p:sp>
      <p:sp>
        <p:nvSpPr>
          <p:cNvPr id="8" name="TextBox 7"/>
          <p:cNvSpPr txBox="1"/>
          <p:nvPr/>
        </p:nvSpPr>
        <p:spPr>
          <a:xfrm>
            <a:off x="6680200" y="5105400"/>
            <a:ext cx="5054600" cy="341630"/>
          </a:xfrm>
          <a:prstGeom prst="rect">
            <a:avLst/>
          </a:prstGeom>
          <a:noFill/>
        </p:spPr>
        <p:txBody>
          <a:bodyPr wrap="square" lIns="0" rIns="0" tIns="0" bIns="0">
            <a:spAutoFit/>
          </a:bodyPr>
          <a:lstStyle/>
          <a:p>
            <a:pPr>
              <a:lnSpc>
                <a:spcPct val="126000"/>
              </a:lnSpc>
              <a:spcAft>
                <a:spcPts val="0"/>
              </a:spcAft>
              <a:defRPr sz="1500" b="1">
                <a:solidFill>
                  <a:srgbClr val="E5142F"/>
                </a:solidFill>
                <a:latin typeface="Roboto"/>
              </a:defRPr>
            </a:pPr>
            <a:r>
              <a:t>ORIËNTATIE TOOLS</a:t>
            </a:r>
          </a:p>
        </p:txBody>
      </p:sp>
      <p:sp>
        <p:nvSpPr>
          <p:cNvPr id="9" name="TextBox 8"/>
          <p:cNvSpPr txBox="1"/>
          <p:nvPr/>
        </p:nvSpPr>
        <p:spPr>
          <a:xfrm>
            <a:off x="6680200" y="5448300"/>
            <a:ext cx="5054600" cy="901700"/>
          </a:xfrm>
          <a:prstGeom prst="rect">
            <a:avLst/>
          </a:prstGeom>
          <a:noFill/>
        </p:spPr>
        <p:txBody>
          <a:bodyPr wrap="square" lIns="0" rIns="0" tIns="0" bIns="0">
            <a:spAutoFit/>
          </a:bodyPr>
          <a:lstStyle/>
          <a:p>
            <a:pPr>
              <a:lnSpc>
                <a:spcPct val="126000"/>
              </a:lnSpc>
              <a:spcAft>
                <a:spcPts val="0"/>
              </a:spcAft>
              <a:defRPr sz="1250" b="0">
                <a:solidFill>
                  <a:srgbClr val="343B3E"/>
                </a:solidFill>
                <a:latin typeface="Roboto"/>
              </a:defRPr>
            </a:pPr>
            <a:r>
              <a:t>Thema Vergelijker </a:t>
            </a:r>
          </a:p>
          <a:p>
            <a:pPr>
              <a:lnSpc>
                <a:spcPct val="126000"/>
              </a:lnSpc>
              <a:spcAft>
                <a:spcPts val="0"/>
              </a:spcAft>
              <a:defRPr sz="1250" b="0">
                <a:solidFill>
                  <a:srgbClr val="343B3E"/>
                </a:solidFill>
                <a:latin typeface="Roboto"/>
              </a:defRPr>
            </a:pPr>
            <a:r>
              <a:t>Thema Keuzehulp </a:t>
            </a:r>
          </a:p>
          <a:p>
            <a:pPr>
              <a:lnSpc>
                <a:spcPct val="126000"/>
              </a:lnSpc>
              <a:spcAft>
                <a:spcPts val="0"/>
              </a:spcAft>
              <a:defRPr sz="1250" b="0">
                <a:solidFill>
                  <a:srgbClr val="343B3E"/>
                </a:solidFill>
                <a:latin typeface="Roboto"/>
              </a:defRPr>
            </a:pPr>
            <a:r>
              <a:t>Thema Scan</a:t>
            </a:r>
          </a:p>
          <a:p>
            <a:pPr>
              <a:lnSpc>
                <a:spcPct val="126000"/>
              </a:lnSpc>
              <a:spcAft>
                <a:spcPts val="0"/>
              </a:spcAft>
              <a:defRPr sz="1250" b="0">
                <a:solidFill>
                  <a:srgbClr val="343B3E"/>
                </a:solidFill>
                <a:latin typeface="Roboto"/>
              </a:defRPr>
            </a:pPr>
            <a:r>
              <a:t>Landingspagina's Partners</a:t>
            </a:r>
          </a:p>
        </p:txBody>
      </p:sp>
      <p:pic>
        <p:nvPicPr>
          <p:cNvPr id="10" name="Picture 9" descr="channel-0.png"/>
          <p:cNvPicPr>
            <a:picLocks noChangeAspect="1"/>
          </p:cNvPicPr>
          <p:nvPr/>
        </p:nvPicPr>
        <p:blipFill>
          <a:blip r:embed="rId3"/>
          <a:stretch>
            <a:fillRect/>
          </a:stretch>
        </p:blipFill>
        <p:spPr>
          <a:xfrm>
            <a:off x="457200" y="1982470"/>
            <a:ext cx="1828800" cy="1242060"/>
          </a:xfrm>
          <a:prstGeom prst="rect">
            <a:avLst/>
          </a:prstGeom>
        </p:spPr>
      </p:pic>
      <p:sp>
        <p:nvSpPr>
          <p:cNvPr id="11" name="TextBox 10"/>
          <p:cNvSpPr txBox="1"/>
          <p:nvPr/>
        </p:nvSpPr>
        <p:spPr>
          <a:xfrm>
            <a:off x="457200" y="3492500"/>
            <a:ext cx="1854200" cy="269621"/>
          </a:xfrm>
          <a:prstGeom prst="rect">
            <a:avLst/>
          </a:prstGeom>
          <a:noFill/>
        </p:spPr>
        <p:txBody>
          <a:bodyPr wrap="square" lIns="0" rIns="0" tIns="0" bIns="0">
            <a:spAutoFit/>
          </a:bodyPr>
          <a:lstStyle/>
          <a:p>
            <a:pPr>
              <a:lnSpc>
                <a:spcPct val="126000"/>
              </a:lnSpc>
              <a:spcAft>
                <a:spcPts val="0"/>
              </a:spcAft>
              <a:defRPr sz="1050" b="1">
                <a:solidFill>
                  <a:srgbClr val="343B3E"/>
                </a:solidFill>
                <a:latin typeface="Roboto"/>
              </a:defRPr>
            </a:pPr>
            <a:r>
              <a:t>VERGELIJKERS</a:t>
            </a:r>
          </a:p>
        </p:txBody>
      </p:sp>
      <p:pic>
        <p:nvPicPr>
          <p:cNvPr id="12" name="Picture 11" descr="channel-1.png"/>
          <p:cNvPicPr>
            <a:picLocks noChangeAspect="1"/>
          </p:cNvPicPr>
          <p:nvPr/>
        </p:nvPicPr>
        <p:blipFill>
          <a:blip r:embed="rId4"/>
          <a:stretch>
            <a:fillRect/>
          </a:stretch>
        </p:blipFill>
        <p:spPr>
          <a:xfrm>
            <a:off x="2476500" y="2088091"/>
            <a:ext cx="1828800" cy="1030816"/>
          </a:xfrm>
          <a:prstGeom prst="rect">
            <a:avLst/>
          </a:prstGeom>
        </p:spPr>
      </p:pic>
      <p:sp>
        <p:nvSpPr>
          <p:cNvPr id="13" name="TextBox 12"/>
          <p:cNvSpPr txBox="1"/>
          <p:nvPr/>
        </p:nvSpPr>
        <p:spPr>
          <a:xfrm>
            <a:off x="2476500" y="3492500"/>
            <a:ext cx="1854200" cy="269621"/>
          </a:xfrm>
          <a:prstGeom prst="rect">
            <a:avLst/>
          </a:prstGeom>
          <a:noFill/>
        </p:spPr>
        <p:txBody>
          <a:bodyPr wrap="square" lIns="0" rIns="0" tIns="0" bIns="0">
            <a:spAutoFit/>
          </a:bodyPr>
          <a:lstStyle/>
          <a:p>
            <a:pPr>
              <a:lnSpc>
                <a:spcPct val="126000"/>
              </a:lnSpc>
              <a:spcAft>
                <a:spcPts val="0"/>
              </a:spcAft>
              <a:defRPr sz="1050" b="1">
                <a:solidFill>
                  <a:srgbClr val="343B3E"/>
                </a:solidFill>
                <a:latin typeface="Roboto"/>
              </a:defRPr>
            </a:pPr>
            <a:r>
              <a:t>SCANS / KEUZEHULP</a:t>
            </a:r>
          </a:p>
        </p:txBody>
      </p:sp>
      <p:pic>
        <p:nvPicPr>
          <p:cNvPr id="14" name="Picture 13" descr="channel-2.png"/>
          <p:cNvPicPr>
            <a:picLocks noChangeAspect="1"/>
          </p:cNvPicPr>
          <p:nvPr/>
        </p:nvPicPr>
        <p:blipFill>
          <a:blip r:embed="rId5"/>
          <a:stretch>
            <a:fillRect/>
          </a:stretch>
        </p:blipFill>
        <p:spPr>
          <a:xfrm>
            <a:off x="4495800" y="2102639"/>
            <a:ext cx="1828800" cy="1001721"/>
          </a:xfrm>
          <a:prstGeom prst="rect">
            <a:avLst/>
          </a:prstGeom>
        </p:spPr>
      </p:pic>
      <p:sp>
        <p:nvSpPr>
          <p:cNvPr id="15" name="TextBox 14"/>
          <p:cNvSpPr txBox="1"/>
          <p:nvPr/>
        </p:nvSpPr>
        <p:spPr>
          <a:xfrm>
            <a:off x="4495800" y="3492500"/>
            <a:ext cx="1854200" cy="269621"/>
          </a:xfrm>
          <a:prstGeom prst="rect">
            <a:avLst/>
          </a:prstGeom>
          <a:noFill/>
        </p:spPr>
        <p:txBody>
          <a:bodyPr wrap="square" lIns="0" rIns="0" tIns="0" bIns="0">
            <a:spAutoFit/>
          </a:bodyPr>
          <a:lstStyle/>
          <a:p>
            <a:pPr>
              <a:lnSpc>
                <a:spcPct val="126000"/>
              </a:lnSpc>
              <a:spcAft>
                <a:spcPts val="0"/>
              </a:spcAft>
              <a:defRPr sz="1050" b="1">
                <a:solidFill>
                  <a:srgbClr val="343B3E"/>
                </a:solidFill>
                <a:latin typeface="Roboto"/>
              </a:defRPr>
            </a:pPr>
            <a:r>
              <a:t>SOCIAL KANALEN</a:t>
            </a:r>
          </a:p>
        </p:txBody>
      </p:sp>
      <p:pic>
        <p:nvPicPr>
          <p:cNvPr id="16" name="Picture 15" descr="channel-3.png"/>
          <p:cNvPicPr>
            <a:picLocks noChangeAspect="1"/>
          </p:cNvPicPr>
          <p:nvPr/>
        </p:nvPicPr>
        <p:blipFill>
          <a:blip r:embed="rId6"/>
          <a:stretch>
            <a:fillRect/>
          </a:stretch>
        </p:blipFill>
        <p:spPr>
          <a:xfrm>
            <a:off x="457200" y="4398962"/>
            <a:ext cx="1828800" cy="930275"/>
          </a:xfrm>
          <a:prstGeom prst="rect">
            <a:avLst/>
          </a:prstGeom>
        </p:spPr>
      </p:pic>
      <p:sp>
        <p:nvSpPr>
          <p:cNvPr id="17" name="TextBox 16"/>
          <p:cNvSpPr txBox="1"/>
          <p:nvPr/>
        </p:nvSpPr>
        <p:spPr>
          <a:xfrm>
            <a:off x="457200" y="5753100"/>
            <a:ext cx="1854200" cy="269621"/>
          </a:xfrm>
          <a:prstGeom prst="rect">
            <a:avLst/>
          </a:prstGeom>
          <a:noFill/>
        </p:spPr>
        <p:txBody>
          <a:bodyPr wrap="square" lIns="0" rIns="0" tIns="0" bIns="0">
            <a:spAutoFit/>
          </a:bodyPr>
          <a:lstStyle/>
          <a:p>
            <a:pPr>
              <a:lnSpc>
                <a:spcPct val="126000"/>
              </a:lnSpc>
              <a:spcAft>
                <a:spcPts val="0"/>
              </a:spcAft>
              <a:defRPr sz="1050" b="1">
                <a:solidFill>
                  <a:srgbClr val="343B3E"/>
                </a:solidFill>
                <a:latin typeface="Roboto"/>
              </a:defRPr>
            </a:pPr>
            <a:r>
              <a:t>DEZAAK.NL</a:t>
            </a:r>
          </a:p>
        </p:txBody>
      </p:sp>
      <p:pic>
        <p:nvPicPr>
          <p:cNvPr id="18" name="Picture 17" descr="channel-4.png"/>
          <p:cNvPicPr>
            <a:picLocks noChangeAspect="1"/>
          </p:cNvPicPr>
          <p:nvPr/>
        </p:nvPicPr>
        <p:blipFill>
          <a:blip r:embed="rId7"/>
          <a:stretch>
            <a:fillRect/>
          </a:stretch>
        </p:blipFill>
        <p:spPr>
          <a:xfrm>
            <a:off x="3048552" y="4076700"/>
            <a:ext cx="684695" cy="1574800"/>
          </a:xfrm>
          <a:prstGeom prst="rect">
            <a:avLst/>
          </a:prstGeom>
        </p:spPr>
      </p:pic>
      <p:sp>
        <p:nvSpPr>
          <p:cNvPr id="19" name="TextBox 18"/>
          <p:cNvSpPr txBox="1"/>
          <p:nvPr/>
        </p:nvSpPr>
        <p:spPr>
          <a:xfrm>
            <a:off x="2476500" y="5753100"/>
            <a:ext cx="1854200" cy="269621"/>
          </a:xfrm>
          <a:prstGeom prst="rect">
            <a:avLst/>
          </a:prstGeom>
          <a:noFill/>
        </p:spPr>
        <p:txBody>
          <a:bodyPr wrap="square" lIns="0" rIns="0" tIns="0" bIns="0">
            <a:spAutoFit/>
          </a:bodyPr>
          <a:lstStyle/>
          <a:p>
            <a:pPr>
              <a:lnSpc>
                <a:spcPct val="126000"/>
              </a:lnSpc>
              <a:spcAft>
                <a:spcPts val="0"/>
              </a:spcAft>
              <a:defRPr sz="1050" b="1">
                <a:solidFill>
                  <a:srgbClr val="343B3E"/>
                </a:solidFill>
                <a:latin typeface="Roboto"/>
              </a:defRPr>
            </a:pPr>
            <a:r>
              <a:t>NIEUWSBRIEVEN</a:t>
            </a:r>
          </a:p>
        </p:txBody>
      </p:sp>
      <p:pic>
        <p:nvPicPr>
          <p:cNvPr id="20" name="Picture 19" descr="channel-5.png"/>
          <p:cNvPicPr>
            <a:picLocks noChangeAspect="1"/>
          </p:cNvPicPr>
          <p:nvPr/>
        </p:nvPicPr>
        <p:blipFill>
          <a:blip r:embed="rId8"/>
          <a:stretch>
            <a:fillRect/>
          </a:stretch>
        </p:blipFill>
        <p:spPr>
          <a:xfrm>
            <a:off x="4495800" y="4370029"/>
            <a:ext cx="1828800" cy="988141"/>
          </a:xfrm>
          <a:prstGeom prst="rect">
            <a:avLst/>
          </a:prstGeom>
        </p:spPr>
      </p:pic>
      <p:sp>
        <p:nvSpPr>
          <p:cNvPr id="21" name="TextBox 20"/>
          <p:cNvSpPr txBox="1"/>
          <p:nvPr/>
        </p:nvSpPr>
        <p:spPr>
          <a:xfrm>
            <a:off x="4495800" y="5753100"/>
            <a:ext cx="1854200" cy="437642"/>
          </a:xfrm>
          <a:prstGeom prst="rect">
            <a:avLst/>
          </a:prstGeom>
          <a:noFill/>
        </p:spPr>
        <p:txBody>
          <a:bodyPr wrap="square" lIns="0" rIns="0" tIns="0" bIns="0">
            <a:spAutoFit/>
          </a:bodyPr>
          <a:lstStyle/>
          <a:p>
            <a:pPr>
              <a:lnSpc>
                <a:spcPct val="126000"/>
              </a:lnSpc>
              <a:spcAft>
                <a:spcPts val="0"/>
              </a:spcAft>
              <a:defRPr sz="1050" b="1">
                <a:solidFill>
                  <a:srgbClr val="343B3E"/>
                </a:solidFill>
                <a:latin typeface="Roboto"/>
              </a:defRPr>
            </a:pPr>
            <a:r>
              <a:t>LANDINGSPAGINA</a:t>
            </a:r>
          </a:p>
          <a:p>
            <a:pPr>
              <a:lnSpc>
                <a:spcPct val="126000"/>
              </a:lnSpc>
              <a:spcAft>
                <a:spcPts val="0"/>
              </a:spcAft>
              <a:defRPr sz="1050" b="1">
                <a:solidFill>
                  <a:srgbClr val="343B3E"/>
                </a:solidFill>
                <a:latin typeface="Roboto"/>
              </a:defRPr>
            </a:pPr>
            <a:r>
              <a:t>DUAL BRANDED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DF8"/>
        </a:solidFill>
        <a:effectLst/>
      </p:bgPr>
    </p:bg>
    <p:spTree>
      <p:nvGrpSpPr>
        <p:cNvPr id="1" name=""/>
        <p:cNvGrpSpPr/>
        <p:nvPr/>
      </p:nvGrpSpPr>
      <p:grpSpPr/>
      <p:pic>
        <p:nvPicPr>
          <p:cNvPr id="2" name="Picture 1" descr="dezaak-logo.png"/>
          <p:cNvPicPr>
            <a:picLocks noChangeAspect="1"/>
          </p:cNvPicPr>
          <p:nvPr/>
        </p:nvPicPr>
        <p:blipFill>
          <a:blip r:embed="rId2"/>
          <a:stretch>
            <a:fillRect/>
          </a:stretch>
        </p:blipFill>
        <p:spPr>
          <a:xfrm>
            <a:off x="457200" y="258445"/>
            <a:ext cx="1155700" cy="346709"/>
          </a:xfrm>
          <a:prstGeom prst="rect">
            <a:avLst/>
          </a:prstGeom>
        </p:spPr>
      </p:pic>
      <p:sp>
        <p:nvSpPr>
          <p:cNvPr id="3" name="TextBox 2"/>
          <p:cNvSpPr txBox="1"/>
          <p:nvPr/>
        </p:nvSpPr>
        <p:spPr>
          <a:xfrm>
            <a:off x="9144000" y="330200"/>
            <a:ext cx="2603500" cy="245618"/>
          </a:xfrm>
          <a:prstGeom prst="rect">
            <a:avLst/>
          </a:prstGeom>
          <a:noFill/>
        </p:spPr>
        <p:txBody>
          <a:bodyPr wrap="square" lIns="0" rIns="0" tIns="0" bIns="0">
            <a:spAutoFit/>
          </a:bodyPr>
          <a:lstStyle/>
          <a:p>
            <a:pPr>
              <a:lnSpc>
                <a:spcPct val="126000"/>
              </a:lnSpc>
              <a:spcAft>
                <a:spcPts val="0"/>
              </a:spcAft>
              <a:defRPr sz="900" b="1">
                <a:solidFill>
                  <a:srgbClr val="667074"/>
                </a:solidFill>
                <a:latin typeface="Roboto"/>
              </a:defRPr>
            </a:pPr>
            <a:r>
              <a:t>LEAD2ORDER × DE ZAAK</a:t>
            </a:r>
          </a:p>
        </p:txBody>
      </p:sp>
      <p:sp>
        <p:nvSpPr>
          <p:cNvPr id="4" name="TextBox 3"/>
          <p:cNvSpPr txBox="1"/>
          <p:nvPr/>
        </p:nvSpPr>
        <p:spPr>
          <a:xfrm>
            <a:off x="457200" y="927100"/>
            <a:ext cx="11303000" cy="597662"/>
          </a:xfrm>
          <a:prstGeom prst="rect">
            <a:avLst/>
          </a:prstGeom>
          <a:noFill/>
        </p:spPr>
        <p:txBody>
          <a:bodyPr wrap="square" lIns="0" rIns="0" tIns="0" bIns="0">
            <a:spAutoFit/>
          </a:bodyPr>
          <a:lstStyle/>
          <a:p>
            <a:pPr>
              <a:lnSpc>
                <a:spcPct val="126000"/>
              </a:lnSpc>
              <a:spcAft>
                <a:spcPts val="0"/>
              </a:spcAft>
              <a:defRPr sz="3100" b="1">
                <a:solidFill>
                  <a:srgbClr val="343B3E"/>
                </a:solidFill>
                <a:latin typeface="Roboto"/>
              </a:defRPr>
            </a:pPr>
            <a:r>
              <a:t>WERKWIJZE</a:t>
            </a:r>
          </a:p>
        </p:txBody>
      </p:sp>
      <p:sp>
        <p:nvSpPr>
          <p:cNvPr id="5" name="TextBox 4"/>
          <p:cNvSpPr txBox="1"/>
          <p:nvPr/>
        </p:nvSpPr>
        <p:spPr>
          <a:xfrm>
            <a:off x="457200" y="1917700"/>
            <a:ext cx="622300" cy="645668"/>
          </a:xfrm>
          <a:prstGeom prst="rect">
            <a:avLst/>
          </a:prstGeom>
          <a:noFill/>
        </p:spPr>
        <p:txBody>
          <a:bodyPr wrap="square" lIns="0" rIns="0" tIns="0" bIns="0">
            <a:spAutoFit/>
          </a:bodyPr>
          <a:lstStyle/>
          <a:p>
            <a:pPr>
              <a:lnSpc>
                <a:spcPct val="126000"/>
              </a:lnSpc>
              <a:spcAft>
                <a:spcPts val="0"/>
              </a:spcAft>
              <a:defRPr sz="3400" b="1">
                <a:solidFill>
                  <a:srgbClr val="E5142F"/>
                </a:solidFill>
                <a:latin typeface="Roboto"/>
              </a:defRPr>
            </a:pPr>
            <a:r>
              <a:t>1</a:t>
            </a:r>
          </a:p>
        </p:txBody>
      </p:sp>
      <p:sp>
        <p:nvSpPr>
          <p:cNvPr id="6" name="TextBox 5"/>
          <p:cNvSpPr txBox="1"/>
          <p:nvPr/>
        </p:nvSpPr>
        <p:spPr>
          <a:xfrm>
            <a:off x="1066800" y="1955800"/>
            <a:ext cx="2819400" cy="389636"/>
          </a:xfrm>
          <a:prstGeom prst="rect">
            <a:avLst/>
          </a:prstGeom>
          <a:noFill/>
        </p:spPr>
        <p:txBody>
          <a:bodyPr wrap="square" lIns="0" rIns="0" tIns="0" bIns="0">
            <a:spAutoFit/>
          </a:bodyPr>
          <a:lstStyle/>
          <a:p>
            <a:pPr>
              <a:lnSpc>
                <a:spcPct val="126000"/>
              </a:lnSpc>
              <a:spcAft>
                <a:spcPts val="0"/>
              </a:spcAft>
              <a:defRPr sz="1800" b="1">
                <a:solidFill>
                  <a:srgbClr val="343B3E"/>
                </a:solidFill>
                <a:latin typeface="Roboto"/>
              </a:defRPr>
            </a:pPr>
            <a:r>
              <a:t>Aanleveren input</a:t>
            </a:r>
          </a:p>
        </p:txBody>
      </p:sp>
      <p:sp>
        <p:nvSpPr>
          <p:cNvPr id="7" name="TextBox 6"/>
          <p:cNvSpPr txBox="1"/>
          <p:nvPr/>
        </p:nvSpPr>
        <p:spPr>
          <a:xfrm>
            <a:off x="1066800" y="2425700"/>
            <a:ext cx="2870200" cy="773684"/>
          </a:xfrm>
          <a:prstGeom prst="rect">
            <a:avLst/>
          </a:prstGeom>
          <a:noFill/>
        </p:spPr>
        <p:txBody>
          <a:bodyPr wrap="square" lIns="0" rIns="0" tIns="0" bIns="0">
            <a:spAutoFit/>
          </a:bodyPr>
          <a:lstStyle/>
          <a:p>
            <a:pPr>
              <a:lnSpc>
                <a:spcPct val="126000"/>
              </a:lnSpc>
              <a:spcAft>
                <a:spcPts val="0"/>
              </a:spcAft>
              <a:defRPr sz="1400" b="0">
                <a:solidFill>
                  <a:srgbClr val="343B3E"/>
                </a:solidFill>
                <a:latin typeface="Roboto"/>
              </a:defRPr>
            </a:pPr>
            <a:r>
              <a:t>Het materiaal wordt uiterlijk 2 weken voor de startdatum aangeleverd.</a:t>
            </a:r>
          </a:p>
        </p:txBody>
      </p:sp>
      <p:sp>
        <p:nvSpPr>
          <p:cNvPr id="8" name="TextBox 7"/>
          <p:cNvSpPr txBox="1"/>
          <p:nvPr/>
        </p:nvSpPr>
        <p:spPr>
          <a:xfrm>
            <a:off x="4318000" y="1917700"/>
            <a:ext cx="622300" cy="645668"/>
          </a:xfrm>
          <a:prstGeom prst="rect">
            <a:avLst/>
          </a:prstGeom>
          <a:noFill/>
        </p:spPr>
        <p:txBody>
          <a:bodyPr wrap="square" lIns="0" rIns="0" tIns="0" bIns="0">
            <a:spAutoFit/>
          </a:bodyPr>
          <a:lstStyle/>
          <a:p>
            <a:pPr>
              <a:lnSpc>
                <a:spcPct val="126000"/>
              </a:lnSpc>
              <a:spcAft>
                <a:spcPts val="0"/>
              </a:spcAft>
              <a:defRPr sz="3400" b="1">
                <a:solidFill>
                  <a:srgbClr val="E5142F"/>
                </a:solidFill>
                <a:latin typeface="Roboto"/>
              </a:defRPr>
            </a:pPr>
            <a:r>
              <a:t>2</a:t>
            </a:r>
          </a:p>
        </p:txBody>
      </p:sp>
      <p:sp>
        <p:nvSpPr>
          <p:cNvPr id="9" name="TextBox 8"/>
          <p:cNvSpPr txBox="1"/>
          <p:nvPr/>
        </p:nvSpPr>
        <p:spPr>
          <a:xfrm>
            <a:off x="4927600" y="1955800"/>
            <a:ext cx="2819400" cy="389636"/>
          </a:xfrm>
          <a:prstGeom prst="rect">
            <a:avLst/>
          </a:prstGeom>
          <a:noFill/>
        </p:spPr>
        <p:txBody>
          <a:bodyPr wrap="square" lIns="0" rIns="0" tIns="0" bIns="0">
            <a:spAutoFit/>
          </a:bodyPr>
          <a:lstStyle/>
          <a:p>
            <a:pPr>
              <a:lnSpc>
                <a:spcPct val="126000"/>
              </a:lnSpc>
              <a:spcAft>
                <a:spcPts val="0"/>
              </a:spcAft>
              <a:defRPr sz="1800" b="1">
                <a:solidFill>
                  <a:srgbClr val="343B3E"/>
                </a:solidFill>
                <a:latin typeface="Roboto"/>
              </a:defRPr>
            </a:pPr>
            <a:r>
              <a:t>Preview</a:t>
            </a:r>
          </a:p>
        </p:txBody>
      </p:sp>
      <p:sp>
        <p:nvSpPr>
          <p:cNvPr id="10" name="TextBox 9"/>
          <p:cNvSpPr txBox="1"/>
          <p:nvPr/>
        </p:nvSpPr>
        <p:spPr>
          <a:xfrm>
            <a:off x="4927600" y="2425700"/>
            <a:ext cx="2870200" cy="549656"/>
          </a:xfrm>
          <a:prstGeom prst="rect">
            <a:avLst/>
          </a:prstGeom>
          <a:noFill/>
        </p:spPr>
        <p:txBody>
          <a:bodyPr wrap="square" lIns="0" rIns="0" tIns="0" bIns="0">
            <a:spAutoFit/>
          </a:bodyPr>
          <a:lstStyle/>
          <a:p>
            <a:pPr>
              <a:lnSpc>
                <a:spcPct val="126000"/>
              </a:lnSpc>
              <a:spcAft>
                <a:spcPts val="0"/>
              </a:spcAft>
              <a:defRPr sz="1400" b="0">
                <a:solidFill>
                  <a:srgbClr val="343B3E"/>
                </a:solidFill>
                <a:latin typeface="Roboto"/>
              </a:defRPr>
            </a:pPr>
            <a:r>
              <a:t>Je ontvangt voor livegang een preview van het media onderdeel.</a:t>
            </a:r>
          </a:p>
        </p:txBody>
      </p:sp>
      <p:sp>
        <p:nvSpPr>
          <p:cNvPr id="11" name="TextBox 10"/>
          <p:cNvSpPr txBox="1"/>
          <p:nvPr/>
        </p:nvSpPr>
        <p:spPr>
          <a:xfrm>
            <a:off x="8178800" y="1917700"/>
            <a:ext cx="622300" cy="645668"/>
          </a:xfrm>
          <a:prstGeom prst="rect">
            <a:avLst/>
          </a:prstGeom>
          <a:noFill/>
        </p:spPr>
        <p:txBody>
          <a:bodyPr wrap="square" lIns="0" rIns="0" tIns="0" bIns="0">
            <a:spAutoFit/>
          </a:bodyPr>
          <a:lstStyle/>
          <a:p>
            <a:pPr>
              <a:lnSpc>
                <a:spcPct val="126000"/>
              </a:lnSpc>
              <a:spcAft>
                <a:spcPts val="0"/>
              </a:spcAft>
              <a:defRPr sz="3400" b="1">
                <a:solidFill>
                  <a:srgbClr val="E5142F"/>
                </a:solidFill>
                <a:latin typeface="Roboto"/>
              </a:defRPr>
            </a:pPr>
            <a:r>
              <a:t>3</a:t>
            </a:r>
          </a:p>
        </p:txBody>
      </p:sp>
      <p:sp>
        <p:nvSpPr>
          <p:cNvPr id="12" name="TextBox 11"/>
          <p:cNvSpPr txBox="1"/>
          <p:nvPr/>
        </p:nvSpPr>
        <p:spPr>
          <a:xfrm>
            <a:off x="8788400" y="1955800"/>
            <a:ext cx="2819400" cy="389636"/>
          </a:xfrm>
          <a:prstGeom prst="rect">
            <a:avLst/>
          </a:prstGeom>
          <a:noFill/>
        </p:spPr>
        <p:txBody>
          <a:bodyPr wrap="square" lIns="0" rIns="0" tIns="0" bIns="0">
            <a:spAutoFit/>
          </a:bodyPr>
          <a:lstStyle/>
          <a:p>
            <a:pPr>
              <a:lnSpc>
                <a:spcPct val="126000"/>
              </a:lnSpc>
              <a:spcAft>
                <a:spcPts val="0"/>
              </a:spcAft>
              <a:defRPr sz="1800" b="1">
                <a:solidFill>
                  <a:srgbClr val="343B3E"/>
                </a:solidFill>
                <a:latin typeface="Roboto"/>
              </a:defRPr>
            </a:pPr>
            <a:r>
              <a:t>Feedbackronde</a:t>
            </a:r>
          </a:p>
        </p:txBody>
      </p:sp>
      <p:sp>
        <p:nvSpPr>
          <p:cNvPr id="13" name="TextBox 12"/>
          <p:cNvSpPr txBox="1"/>
          <p:nvPr/>
        </p:nvSpPr>
        <p:spPr>
          <a:xfrm>
            <a:off x="8788400" y="2425700"/>
            <a:ext cx="2870200" cy="549656"/>
          </a:xfrm>
          <a:prstGeom prst="rect">
            <a:avLst/>
          </a:prstGeom>
          <a:noFill/>
        </p:spPr>
        <p:txBody>
          <a:bodyPr wrap="square" lIns="0" rIns="0" tIns="0" bIns="0">
            <a:spAutoFit/>
          </a:bodyPr>
          <a:lstStyle/>
          <a:p>
            <a:pPr>
              <a:lnSpc>
                <a:spcPct val="126000"/>
              </a:lnSpc>
              <a:spcAft>
                <a:spcPts val="0"/>
              </a:spcAft>
              <a:defRPr sz="1400" b="0">
                <a:solidFill>
                  <a:srgbClr val="343B3E"/>
                </a:solidFill>
                <a:latin typeface="Roboto"/>
              </a:defRPr>
            </a:pPr>
            <a:r>
              <a:t>Er is altijd een mogelijkheid voor één feedbackronde.</a:t>
            </a:r>
          </a:p>
        </p:txBody>
      </p:sp>
      <p:sp>
        <p:nvSpPr>
          <p:cNvPr id="14" name="TextBox 13"/>
          <p:cNvSpPr txBox="1"/>
          <p:nvPr/>
        </p:nvSpPr>
        <p:spPr>
          <a:xfrm>
            <a:off x="457200" y="4089400"/>
            <a:ext cx="622300" cy="645668"/>
          </a:xfrm>
          <a:prstGeom prst="rect">
            <a:avLst/>
          </a:prstGeom>
          <a:noFill/>
        </p:spPr>
        <p:txBody>
          <a:bodyPr wrap="square" lIns="0" rIns="0" tIns="0" bIns="0">
            <a:spAutoFit/>
          </a:bodyPr>
          <a:lstStyle/>
          <a:p>
            <a:pPr>
              <a:lnSpc>
                <a:spcPct val="126000"/>
              </a:lnSpc>
              <a:spcAft>
                <a:spcPts val="0"/>
              </a:spcAft>
              <a:defRPr sz="3400" b="1">
                <a:solidFill>
                  <a:srgbClr val="E5142F"/>
                </a:solidFill>
                <a:latin typeface="Roboto"/>
              </a:defRPr>
            </a:pPr>
            <a:r>
              <a:t>4</a:t>
            </a:r>
          </a:p>
        </p:txBody>
      </p:sp>
      <p:sp>
        <p:nvSpPr>
          <p:cNvPr id="15" name="TextBox 14"/>
          <p:cNvSpPr txBox="1"/>
          <p:nvPr/>
        </p:nvSpPr>
        <p:spPr>
          <a:xfrm>
            <a:off x="1066800" y="4127500"/>
            <a:ext cx="2819400" cy="389636"/>
          </a:xfrm>
          <a:prstGeom prst="rect">
            <a:avLst/>
          </a:prstGeom>
          <a:noFill/>
        </p:spPr>
        <p:txBody>
          <a:bodyPr wrap="square" lIns="0" rIns="0" tIns="0" bIns="0">
            <a:spAutoFit/>
          </a:bodyPr>
          <a:lstStyle/>
          <a:p>
            <a:pPr>
              <a:lnSpc>
                <a:spcPct val="126000"/>
              </a:lnSpc>
              <a:spcAft>
                <a:spcPts val="0"/>
              </a:spcAft>
              <a:defRPr sz="1800" b="1">
                <a:solidFill>
                  <a:srgbClr val="343B3E"/>
                </a:solidFill>
                <a:latin typeface="Roboto"/>
              </a:defRPr>
            </a:pPr>
            <a:r>
              <a:t>Final preview</a:t>
            </a:r>
          </a:p>
        </p:txBody>
      </p:sp>
      <p:sp>
        <p:nvSpPr>
          <p:cNvPr id="16" name="TextBox 15"/>
          <p:cNvSpPr txBox="1"/>
          <p:nvPr/>
        </p:nvSpPr>
        <p:spPr>
          <a:xfrm>
            <a:off x="1066800" y="4597400"/>
            <a:ext cx="2870200" cy="549656"/>
          </a:xfrm>
          <a:prstGeom prst="rect">
            <a:avLst/>
          </a:prstGeom>
          <a:noFill/>
        </p:spPr>
        <p:txBody>
          <a:bodyPr wrap="square" lIns="0" rIns="0" tIns="0" bIns="0">
            <a:spAutoFit/>
          </a:bodyPr>
          <a:lstStyle/>
          <a:p>
            <a:pPr>
              <a:lnSpc>
                <a:spcPct val="126000"/>
              </a:lnSpc>
              <a:spcAft>
                <a:spcPts val="0"/>
              </a:spcAft>
              <a:defRPr sz="1400" b="0">
                <a:solidFill>
                  <a:srgbClr val="343B3E"/>
                </a:solidFill>
                <a:latin typeface="Roboto"/>
              </a:defRPr>
            </a:pPr>
            <a:r>
              <a:t>Feedback wordt verwerkt, waarna een final preview wordt gestuurd.</a:t>
            </a:r>
          </a:p>
        </p:txBody>
      </p:sp>
      <p:sp>
        <p:nvSpPr>
          <p:cNvPr id="17" name="TextBox 16"/>
          <p:cNvSpPr txBox="1"/>
          <p:nvPr/>
        </p:nvSpPr>
        <p:spPr>
          <a:xfrm>
            <a:off x="4318000" y="4089400"/>
            <a:ext cx="622300" cy="645668"/>
          </a:xfrm>
          <a:prstGeom prst="rect">
            <a:avLst/>
          </a:prstGeom>
          <a:noFill/>
        </p:spPr>
        <p:txBody>
          <a:bodyPr wrap="square" lIns="0" rIns="0" tIns="0" bIns="0">
            <a:spAutoFit/>
          </a:bodyPr>
          <a:lstStyle/>
          <a:p>
            <a:pPr>
              <a:lnSpc>
                <a:spcPct val="126000"/>
              </a:lnSpc>
              <a:spcAft>
                <a:spcPts val="0"/>
              </a:spcAft>
              <a:defRPr sz="3400" b="1">
                <a:solidFill>
                  <a:srgbClr val="E5142F"/>
                </a:solidFill>
                <a:latin typeface="Roboto"/>
              </a:defRPr>
            </a:pPr>
            <a:r>
              <a:t>5</a:t>
            </a:r>
          </a:p>
        </p:txBody>
      </p:sp>
      <p:sp>
        <p:nvSpPr>
          <p:cNvPr id="18" name="TextBox 17"/>
          <p:cNvSpPr txBox="1"/>
          <p:nvPr/>
        </p:nvSpPr>
        <p:spPr>
          <a:xfrm>
            <a:off x="4927600" y="4127500"/>
            <a:ext cx="2819400" cy="389636"/>
          </a:xfrm>
          <a:prstGeom prst="rect">
            <a:avLst/>
          </a:prstGeom>
          <a:noFill/>
        </p:spPr>
        <p:txBody>
          <a:bodyPr wrap="square" lIns="0" rIns="0" tIns="0" bIns="0">
            <a:spAutoFit/>
          </a:bodyPr>
          <a:lstStyle/>
          <a:p>
            <a:pPr>
              <a:lnSpc>
                <a:spcPct val="126000"/>
              </a:lnSpc>
              <a:spcAft>
                <a:spcPts val="0"/>
              </a:spcAft>
              <a:defRPr sz="1800" b="1">
                <a:solidFill>
                  <a:srgbClr val="343B3E"/>
                </a:solidFill>
                <a:latin typeface="Roboto"/>
              </a:defRPr>
            </a:pPr>
            <a:r>
              <a:t>Livegang</a:t>
            </a:r>
          </a:p>
        </p:txBody>
      </p:sp>
      <p:sp>
        <p:nvSpPr>
          <p:cNvPr id="19" name="TextBox 18"/>
          <p:cNvSpPr txBox="1"/>
          <p:nvPr/>
        </p:nvSpPr>
        <p:spPr>
          <a:xfrm>
            <a:off x="4927600" y="4597400"/>
            <a:ext cx="2870200" cy="549656"/>
          </a:xfrm>
          <a:prstGeom prst="rect">
            <a:avLst/>
          </a:prstGeom>
          <a:noFill/>
        </p:spPr>
        <p:txBody>
          <a:bodyPr wrap="square" lIns="0" rIns="0" tIns="0" bIns="0">
            <a:spAutoFit/>
          </a:bodyPr>
          <a:lstStyle/>
          <a:p>
            <a:pPr>
              <a:lnSpc>
                <a:spcPct val="126000"/>
              </a:lnSpc>
              <a:spcAft>
                <a:spcPts val="0"/>
              </a:spcAft>
              <a:defRPr sz="1400" b="0">
                <a:solidFill>
                  <a:srgbClr val="343B3E"/>
                </a:solidFill>
                <a:latin typeface="Roboto"/>
              </a:defRPr>
            </a:pPr>
            <a:r>
              <a:t>Na livegang ontvangt je bevestiging van publicatie.</a:t>
            </a:r>
          </a:p>
        </p:txBody>
      </p:sp>
      <p:sp>
        <p:nvSpPr>
          <p:cNvPr id="20" name="TextBox 19"/>
          <p:cNvSpPr txBox="1"/>
          <p:nvPr/>
        </p:nvSpPr>
        <p:spPr>
          <a:xfrm>
            <a:off x="8178800" y="4089400"/>
            <a:ext cx="622300" cy="645668"/>
          </a:xfrm>
          <a:prstGeom prst="rect">
            <a:avLst/>
          </a:prstGeom>
          <a:noFill/>
        </p:spPr>
        <p:txBody>
          <a:bodyPr wrap="square" lIns="0" rIns="0" tIns="0" bIns="0">
            <a:spAutoFit/>
          </a:bodyPr>
          <a:lstStyle/>
          <a:p>
            <a:pPr>
              <a:lnSpc>
                <a:spcPct val="126000"/>
              </a:lnSpc>
              <a:spcAft>
                <a:spcPts val="0"/>
              </a:spcAft>
              <a:defRPr sz="3400" b="1">
                <a:solidFill>
                  <a:srgbClr val="E5142F"/>
                </a:solidFill>
                <a:latin typeface="Roboto"/>
              </a:defRPr>
            </a:pPr>
            <a:r>
              <a:t>6</a:t>
            </a:r>
          </a:p>
        </p:txBody>
      </p:sp>
      <p:sp>
        <p:nvSpPr>
          <p:cNvPr id="21" name="TextBox 20"/>
          <p:cNvSpPr txBox="1"/>
          <p:nvPr/>
        </p:nvSpPr>
        <p:spPr>
          <a:xfrm>
            <a:off x="8788400" y="4127500"/>
            <a:ext cx="2819400" cy="389636"/>
          </a:xfrm>
          <a:prstGeom prst="rect">
            <a:avLst/>
          </a:prstGeom>
          <a:noFill/>
        </p:spPr>
        <p:txBody>
          <a:bodyPr wrap="square" lIns="0" rIns="0" tIns="0" bIns="0">
            <a:spAutoFit/>
          </a:bodyPr>
          <a:lstStyle/>
          <a:p>
            <a:pPr>
              <a:lnSpc>
                <a:spcPct val="126000"/>
              </a:lnSpc>
              <a:spcAft>
                <a:spcPts val="0"/>
              </a:spcAft>
              <a:defRPr sz="1800" b="1">
                <a:solidFill>
                  <a:srgbClr val="343B3E"/>
                </a:solidFill>
                <a:latin typeface="Roboto"/>
              </a:defRPr>
            </a:pPr>
            <a:r>
              <a:t>Rapportage</a:t>
            </a:r>
          </a:p>
        </p:txBody>
      </p:sp>
      <p:sp>
        <p:nvSpPr>
          <p:cNvPr id="22" name="TextBox 21"/>
          <p:cNvSpPr txBox="1"/>
          <p:nvPr/>
        </p:nvSpPr>
        <p:spPr>
          <a:xfrm>
            <a:off x="8788400" y="4597400"/>
            <a:ext cx="2870200" cy="549656"/>
          </a:xfrm>
          <a:prstGeom prst="rect">
            <a:avLst/>
          </a:prstGeom>
          <a:noFill/>
        </p:spPr>
        <p:txBody>
          <a:bodyPr wrap="square" lIns="0" rIns="0" tIns="0" bIns="0">
            <a:spAutoFit/>
          </a:bodyPr>
          <a:lstStyle/>
          <a:p>
            <a:pPr>
              <a:lnSpc>
                <a:spcPct val="126000"/>
              </a:lnSpc>
              <a:spcAft>
                <a:spcPts val="0"/>
              </a:spcAft>
              <a:defRPr sz="1400" b="0">
                <a:solidFill>
                  <a:srgbClr val="343B3E"/>
                </a:solidFill>
                <a:latin typeface="Roboto"/>
              </a:defRPr>
            </a:pPr>
            <a:r>
              <a:t>Alle resultaten worden gerapporteerd en geëvalueerd.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DF8"/>
        </a:solidFill>
        <a:effectLst/>
      </p:bgPr>
    </p:bg>
    <p:spTree>
      <p:nvGrpSpPr>
        <p:cNvPr id="1" name=""/>
        <p:cNvGrpSpPr/>
        <p:nvPr/>
      </p:nvGrpSpPr>
      <p:grpSpPr/>
      <p:pic>
        <p:nvPicPr>
          <p:cNvPr id="2" name="Picture 1" descr="dezaak-logo.png"/>
          <p:cNvPicPr>
            <a:picLocks noChangeAspect="1"/>
          </p:cNvPicPr>
          <p:nvPr/>
        </p:nvPicPr>
        <p:blipFill>
          <a:blip r:embed="rId2"/>
          <a:stretch>
            <a:fillRect/>
          </a:stretch>
        </p:blipFill>
        <p:spPr>
          <a:xfrm>
            <a:off x="457200" y="258445"/>
            <a:ext cx="1155700" cy="346709"/>
          </a:xfrm>
          <a:prstGeom prst="rect">
            <a:avLst/>
          </a:prstGeom>
        </p:spPr>
      </p:pic>
      <p:sp>
        <p:nvSpPr>
          <p:cNvPr id="3" name="TextBox 2"/>
          <p:cNvSpPr txBox="1"/>
          <p:nvPr/>
        </p:nvSpPr>
        <p:spPr>
          <a:xfrm>
            <a:off x="9144000" y="330200"/>
            <a:ext cx="2603500" cy="245618"/>
          </a:xfrm>
          <a:prstGeom prst="rect">
            <a:avLst/>
          </a:prstGeom>
          <a:noFill/>
        </p:spPr>
        <p:txBody>
          <a:bodyPr wrap="square" lIns="0" rIns="0" tIns="0" bIns="0">
            <a:spAutoFit/>
          </a:bodyPr>
          <a:lstStyle/>
          <a:p>
            <a:pPr>
              <a:lnSpc>
                <a:spcPct val="126000"/>
              </a:lnSpc>
              <a:spcAft>
                <a:spcPts val="0"/>
              </a:spcAft>
              <a:defRPr sz="900" b="1">
                <a:solidFill>
                  <a:srgbClr val="667074"/>
                </a:solidFill>
                <a:latin typeface="Roboto"/>
              </a:defRPr>
            </a:pPr>
            <a:r>
              <a:t>LEAD2ORDER × DE ZAAK</a:t>
            </a:r>
          </a:p>
        </p:txBody>
      </p:sp>
      <p:sp>
        <p:nvSpPr>
          <p:cNvPr id="4" name="TextBox 3"/>
          <p:cNvSpPr txBox="1"/>
          <p:nvPr/>
        </p:nvSpPr>
        <p:spPr>
          <a:xfrm>
            <a:off x="457200" y="927100"/>
            <a:ext cx="11303000" cy="1093724"/>
          </a:xfrm>
          <a:prstGeom prst="rect">
            <a:avLst/>
          </a:prstGeom>
          <a:noFill/>
        </p:spPr>
        <p:txBody>
          <a:bodyPr wrap="square" lIns="0" rIns="0" tIns="0" bIns="0">
            <a:spAutoFit/>
          </a:bodyPr>
          <a:lstStyle/>
          <a:p>
            <a:pPr>
              <a:lnSpc>
                <a:spcPct val="126000"/>
              </a:lnSpc>
              <a:spcAft>
                <a:spcPts val="0"/>
              </a:spcAft>
              <a:defRPr sz="3100" b="1">
                <a:solidFill>
                  <a:srgbClr val="343B3E"/>
                </a:solidFill>
                <a:latin typeface="Roboto"/>
              </a:defRPr>
            </a:pPr>
            <a:r>
              <a:t>CAMPAGNE</a:t>
            </a:r>
          </a:p>
          <a:p>
            <a:pPr>
              <a:lnSpc>
                <a:spcPct val="126000"/>
              </a:lnSpc>
              <a:spcAft>
                <a:spcPts val="0"/>
              </a:spcAft>
              <a:defRPr sz="3100" b="1">
                <a:solidFill>
                  <a:srgbClr val="343B3E"/>
                </a:solidFill>
                <a:latin typeface="Roboto"/>
              </a:defRPr>
            </a:pPr>
            <a:r>
              <a:t>AFSPRAKEN</a:t>
            </a:r>
          </a:p>
        </p:txBody>
      </p:sp>
      <p:graphicFrame>
        <p:nvGraphicFramePr>
          <p:cNvPr id="5" name="Table 4"/>
          <p:cNvGraphicFramePr>
            <a:graphicFrameLocks noGrp="1"/>
          </p:cNvGraphicFramePr>
          <p:nvPr/>
        </p:nvGraphicFramePr>
        <p:xfrm>
          <a:off x="6311900" y="1866900"/>
          <a:ext cx="5435600" cy="4178300"/>
        </p:xfrm>
        <a:graphic>
          <a:graphicData uri="http://schemas.openxmlformats.org/drawingml/2006/table">
            <a:tbl>
              <a:tblPr firstRow="1" bandRow="1">
                <a:tableStyleId>{5C22544A-7EE6-4342-B048-85BDC9FD1C3A}</a:tableStyleId>
              </a:tblPr>
              <a:tblGrid>
                <a:gridCol w="3370072"/>
                <a:gridCol w="2065528"/>
              </a:tblGrid>
              <a:tr h="596900">
                <a:tc>
                  <a:txBody>
                    <a:bodyPr/>
                    <a:lstStyle/>
                    <a:p>
                      <a:pPr>
                        <a:defRPr sz="1300" b="1">
                          <a:solidFill>
                            <a:srgbClr val="FFFFFF"/>
                          </a:solidFill>
                          <a:latin typeface="Roboto"/>
                        </a:defRPr>
                      </a:pPr>
                      <a:r>
                        <a:t>OMSCHRIJVING</a:t>
                      </a:r>
                    </a:p>
                  </a:txBody>
                  <a:tcPr marL="139700" marT="88900">
                    <a:solidFill>
                      <a:srgbClr val="343B3E"/>
                    </a:solidFill>
                  </a:tcPr>
                </a:tc>
                <a:tc>
                  <a:txBody>
                    <a:bodyPr/>
                    <a:lstStyle/>
                    <a:p>
                      <a:pPr>
                        <a:defRPr sz="1300" b="1">
                          <a:solidFill>
                            <a:srgbClr val="FFFFFF"/>
                          </a:solidFill>
                          <a:latin typeface="Roboto"/>
                        </a:defRPr>
                      </a:pPr>
                    </a:p>
                  </a:txBody>
                  <a:tcPr marL="139700" marT="88900">
                    <a:solidFill>
                      <a:srgbClr val="343B3E"/>
                    </a:solidFill>
                  </a:tcPr>
                </a:tc>
              </a:tr>
              <a:tr h="596900">
                <a:tc>
                  <a:txBody>
                    <a:bodyPr/>
                    <a:lstStyle/>
                    <a:p>
                      <a:pPr>
                        <a:defRPr sz="1300" b="0">
                          <a:solidFill>
                            <a:srgbClr val="343B3E"/>
                          </a:solidFill>
                          <a:latin typeface="Roboto"/>
                        </a:defRPr>
                      </a:pPr>
                      <a:r>
                        <a:t>DOELSTELLING</a:t>
                      </a:r>
                    </a:p>
                  </a:txBody>
                  <a:tcPr marL="139700" marT="88900">
                    <a:solidFill>
                      <a:srgbClr val="FDEEF0"/>
                    </a:solidFill>
                  </a:tcPr>
                </a:tc>
                <a:tc>
                  <a:txBody>
                    <a:bodyPr/>
                    <a:lstStyle/>
                    <a:p>
                      <a:pPr>
                        <a:defRPr sz="1300" b="1">
                          <a:solidFill>
                            <a:srgbClr val="343B3E"/>
                          </a:solidFill>
                          <a:latin typeface="Roboto"/>
                        </a:defRPr>
                      </a:pPr>
                      <a:r>
                        <a:t>SQL</a:t>
                      </a:r>
                    </a:p>
                  </a:txBody>
                  <a:tcPr marL="139700" marT="88900">
                    <a:solidFill>
                      <a:srgbClr val="FDEEF0"/>
                    </a:solidFill>
                  </a:tcPr>
                </a:tc>
              </a:tr>
              <a:tr h="596900">
                <a:tc>
                  <a:txBody>
                    <a:bodyPr/>
                    <a:lstStyle/>
                    <a:p>
                      <a:pPr>
                        <a:defRPr sz="1300" b="0">
                          <a:solidFill>
                            <a:srgbClr val="343B3E"/>
                          </a:solidFill>
                          <a:latin typeface="Roboto"/>
                        </a:defRPr>
                      </a:pPr>
                      <a:r>
                        <a:t>TARGET (3 MAANDEN)</a:t>
                      </a:r>
                    </a:p>
                  </a:txBody>
                  <a:tcPr marL="139700" marT="88900">
                    <a:solidFill>
                      <a:srgbClr val="EFF0ED"/>
                    </a:solidFill>
                  </a:tcPr>
                </a:tc>
                <a:tc>
                  <a:txBody>
                    <a:bodyPr/>
                    <a:lstStyle/>
                    <a:p>
                      <a:pPr>
                        <a:defRPr sz="1300" b="1">
                          <a:solidFill>
                            <a:srgbClr val="343B3E"/>
                          </a:solidFill>
                          <a:latin typeface="Roboto"/>
                        </a:defRPr>
                      </a:pPr>
                      <a:r>
                        <a:t>57 LEADS</a:t>
                      </a:r>
                    </a:p>
                  </a:txBody>
                  <a:tcPr marL="139700" marT="88900">
                    <a:solidFill>
                      <a:srgbClr val="EFF0ED"/>
                    </a:solidFill>
                  </a:tcPr>
                </a:tc>
              </a:tr>
              <a:tr h="596900">
                <a:tc>
                  <a:txBody>
                    <a:bodyPr/>
                    <a:lstStyle/>
                    <a:p>
                      <a:pPr>
                        <a:defRPr sz="1300" b="0">
                          <a:solidFill>
                            <a:srgbClr val="343B3E"/>
                          </a:solidFill>
                          <a:latin typeface="Roboto"/>
                        </a:defRPr>
                      </a:pPr>
                      <a:r>
                        <a:t>SEGMENT</a:t>
                      </a:r>
                    </a:p>
                  </a:txBody>
                  <a:tcPr marL="139700" marT="88900">
                    <a:solidFill>
                      <a:srgbClr val="FDEEF0"/>
                    </a:solidFill>
                  </a:tcPr>
                </a:tc>
                <a:tc>
                  <a:txBody>
                    <a:bodyPr/>
                    <a:lstStyle/>
                    <a:p>
                      <a:pPr>
                        <a:defRPr sz="1300" b="1">
                          <a:solidFill>
                            <a:srgbClr val="343B3E"/>
                          </a:solidFill>
                          <a:latin typeface="Roboto"/>
                        </a:defRPr>
                      </a:pPr>
                      <a:r>
                        <a:t>MKB / MKB+</a:t>
                      </a:r>
                    </a:p>
                  </a:txBody>
                  <a:tcPr marL="139700" marT="88900">
                    <a:solidFill>
                      <a:srgbClr val="FDEEF0"/>
                    </a:solidFill>
                  </a:tcPr>
                </a:tc>
              </a:tr>
              <a:tr h="596900">
                <a:tc>
                  <a:txBody>
                    <a:bodyPr/>
                    <a:lstStyle/>
                    <a:p>
                      <a:pPr>
                        <a:defRPr sz="1300" b="0">
                          <a:solidFill>
                            <a:srgbClr val="343B3E"/>
                          </a:solidFill>
                          <a:latin typeface="Roboto"/>
                        </a:defRPr>
                      </a:pPr>
                      <a:r>
                        <a:t>BRANDING PAKKET</a:t>
                      </a:r>
                    </a:p>
                  </a:txBody>
                  <a:tcPr marL="139700" marT="88900">
                    <a:solidFill>
                      <a:srgbClr val="EFF0ED"/>
                    </a:solidFill>
                  </a:tcPr>
                </a:tc>
                <a:tc>
                  <a:txBody>
                    <a:bodyPr/>
                    <a:lstStyle/>
                    <a:p>
                      <a:pPr>
                        <a:defRPr sz="1300" b="1">
                          <a:solidFill>
                            <a:srgbClr val="343B3E"/>
                          </a:solidFill>
                          <a:latin typeface="Roboto"/>
                        </a:defRPr>
                      </a:pPr>
                      <a:r>
                        <a:t>NEE</a:t>
                      </a:r>
                    </a:p>
                  </a:txBody>
                  <a:tcPr marL="139700" marT="88900">
                    <a:solidFill>
                      <a:srgbClr val="EFF0ED"/>
                    </a:solidFill>
                  </a:tcPr>
                </a:tc>
              </a:tr>
              <a:tr h="596900">
                <a:tc>
                  <a:txBody>
                    <a:bodyPr/>
                    <a:lstStyle/>
                    <a:p>
                      <a:pPr>
                        <a:defRPr sz="1300" b="0">
                          <a:solidFill>
                            <a:srgbClr val="343B3E"/>
                          </a:solidFill>
                          <a:latin typeface="Roboto"/>
                        </a:defRPr>
                      </a:pPr>
                      <a:r>
                        <a:t>TYPE PERFORMANCE PAKKET</a:t>
                      </a:r>
                    </a:p>
                  </a:txBody>
                  <a:tcPr marL="139700" marT="88900">
                    <a:solidFill>
                      <a:srgbClr val="FDEEF0"/>
                    </a:solidFill>
                  </a:tcPr>
                </a:tc>
                <a:tc>
                  <a:txBody>
                    <a:bodyPr/>
                    <a:lstStyle/>
                    <a:p>
                      <a:pPr>
                        <a:defRPr sz="1300" b="1">
                          <a:solidFill>
                            <a:srgbClr val="343B3E"/>
                          </a:solidFill>
                          <a:latin typeface="Roboto"/>
                        </a:defRPr>
                      </a:pPr>
                      <a:r>
                        <a:t>LIGHT</a:t>
                      </a:r>
                    </a:p>
                  </a:txBody>
                  <a:tcPr marL="139700" marT="88900">
                    <a:solidFill>
                      <a:srgbClr val="FDEEF0"/>
                    </a:solidFill>
                  </a:tcPr>
                </a:tc>
              </a:tr>
              <a:tr h="596900">
                <a:tc>
                  <a:txBody>
                    <a:bodyPr/>
                    <a:lstStyle/>
                    <a:p>
                      <a:pPr>
                        <a:defRPr sz="1300" b="0">
                          <a:solidFill>
                            <a:srgbClr val="343B3E"/>
                          </a:solidFill>
                          <a:latin typeface="Roboto"/>
                        </a:defRPr>
                      </a:pPr>
                      <a:r>
                        <a:t>PREMIUM CONTENT</a:t>
                      </a:r>
                    </a:p>
                  </a:txBody>
                  <a:tcPr marL="139700" marT="88900">
                    <a:solidFill>
                      <a:srgbClr val="EFF0ED"/>
                    </a:solidFill>
                  </a:tcPr>
                </a:tc>
                <a:tc>
                  <a:txBody>
                    <a:bodyPr/>
                    <a:lstStyle/>
                    <a:p>
                      <a:pPr>
                        <a:defRPr sz="1300" b="1">
                          <a:solidFill>
                            <a:srgbClr val="343B3E"/>
                          </a:solidFill>
                          <a:latin typeface="Roboto"/>
                        </a:defRPr>
                      </a:pPr>
                      <a:r>
                        <a:t>NEE</a:t>
                      </a:r>
                    </a:p>
                  </a:txBody>
                  <a:tcPr marL="139700" marT="88900">
                    <a:solidFill>
                      <a:srgbClr val="EFF0ED"/>
                    </a:solidFill>
                  </a:tcPr>
                </a:tc>
              </a:tr>
            </a:tbl>
          </a:graphicData>
        </a:graphic>
      </p:graphicFrame>
      <p:sp>
        <p:nvSpPr>
          <p:cNvPr id="6" name="TextBox 5"/>
          <p:cNvSpPr txBox="1"/>
          <p:nvPr/>
        </p:nvSpPr>
        <p:spPr>
          <a:xfrm>
            <a:off x="457200" y="2463800"/>
            <a:ext cx="5207000" cy="357632"/>
          </a:xfrm>
          <a:prstGeom prst="rect">
            <a:avLst/>
          </a:prstGeom>
          <a:noFill/>
        </p:spPr>
        <p:txBody>
          <a:bodyPr wrap="square" lIns="0" rIns="0" tIns="0" bIns="0">
            <a:spAutoFit/>
          </a:bodyPr>
          <a:lstStyle/>
          <a:p>
            <a:pPr>
              <a:lnSpc>
                <a:spcPct val="126000"/>
              </a:lnSpc>
              <a:spcAft>
                <a:spcPts val="0"/>
              </a:spcAft>
              <a:defRPr sz="1600" b="1">
                <a:solidFill>
                  <a:srgbClr val="E5142F"/>
                </a:solidFill>
                <a:latin typeface="Roboto"/>
              </a:defRPr>
            </a:pPr>
            <a:r>
              <a:t>CAMPAGNE INSTEEK</a:t>
            </a:r>
          </a:p>
        </p:txBody>
      </p:sp>
      <p:sp>
        <p:nvSpPr>
          <p:cNvPr id="7" name="TextBox 6"/>
          <p:cNvSpPr txBox="1"/>
          <p:nvPr/>
        </p:nvSpPr>
        <p:spPr>
          <a:xfrm>
            <a:off x="457200" y="2933700"/>
            <a:ext cx="5207000" cy="2117852"/>
          </a:xfrm>
          <a:prstGeom prst="rect">
            <a:avLst/>
          </a:prstGeom>
          <a:noFill/>
        </p:spPr>
        <p:txBody>
          <a:bodyPr wrap="square" lIns="0" rIns="0" tIns="0" bIns="0">
            <a:spAutoFit/>
          </a:bodyPr>
          <a:lstStyle/>
          <a:p>
            <a:pPr>
              <a:lnSpc>
                <a:spcPct val="126000"/>
              </a:lnSpc>
              <a:spcAft>
                <a:spcPts val="0"/>
              </a:spcAft>
              <a:defRPr sz="1800" b="0">
                <a:solidFill>
                  <a:srgbClr val="343B3E"/>
                </a:solidFill>
                <a:latin typeface="Roboto"/>
              </a:defRPr>
            </a:pPr>
            <a:r>
              <a:t>Een gezonde combinatie van zichtbaarheid en resultaat gedreven campagnes via de kanalen van De Zaak, zorgt voor de gewenste resultaten. </a:t>
            </a:r>
          </a:p>
          <a:p>
            <a:pPr>
              <a:lnSpc>
                <a:spcPct val="126000"/>
              </a:lnSpc>
              <a:spcAft>
                <a:spcPts val="0"/>
              </a:spcAft>
              <a:defRPr sz="1800" b="0">
                <a:solidFill>
                  <a:srgbClr val="343B3E"/>
                </a:solidFill>
                <a:latin typeface="Roboto"/>
              </a:defRPr>
            </a:pPr>
          </a:p>
          <a:p>
            <a:pPr>
              <a:lnSpc>
                <a:spcPct val="126000"/>
              </a:lnSpc>
              <a:spcAft>
                <a:spcPts val="0"/>
              </a:spcAft>
              <a:defRPr sz="1800" b="0">
                <a:solidFill>
                  <a:srgbClr val="343B3E"/>
                </a:solidFill>
                <a:latin typeface="Roboto"/>
              </a:defRPr>
            </a:pPr>
            <a:r>
              <a:t>Hiermee versterken we het imago en vergroten we de overall naamsbekendheid van onze partner onder Nederlandse ondernemers.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DF8"/>
        </a:solidFill>
        <a:effectLst/>
      </p:bgPr>
    </p:bg>
    <p:spTree>
      <p:nvGrpSpPr>
        <p:cNvPr id="1" name=""/>
        <p:cNvGrpSpPr/>
        <p:nvPr/>
      </p:nvGrpSpPr>
      <p:grpSpPr/>
      <p:pic>
        <p:nvPicPr>
          <p:cNvPr id="2" name="Picture 1" descr="dezaak-logo.png"/>
          <p:cNvPicPr>
            <a:picLocks noChangeAspect="1"/>
          </p:cNvPicPr>
          <p:nvPr/>
        </p:nvPicPr>
        <p:blipFill>
          <a:blip r:embed="rId2"/>
          <a:stretch>
            <a:fillRect/>
          </a:stretch>
        </p:blipFill>
        <p:spPr>
          <a:xfrm>
            <a:off x="457200" y="258445"/>
            <a:ext cx="1155700" cy="346709"/>
          </a:xfrm>
          <a:prstGeom prst="rect">
            <a:avLst/>
          </a:prstGeom>
        </p:spPr>
      </p:pic>
      <p:sp>
        <p:nvSpPr>
          <p:cNvPr id="3" name="TextBox 2"/>
          <p:cNvSpPr txBox="1"/>
          <p:nvPr/>
        </p:nvSpPr>
        <p:spPr>
          <a:xfrm>
            <a:off x="9144000" y="330200"/>
            <a:ext cx="2603500" cy="245618"/>
          </a:xfrm>
          <a:prstGeom prst="rect">
            <a:avLst/>
          </a:prstGeom>
          <a:noFill/>
        </p:spPr>
        <p:txBody>
          <a:bodyPr wrap="square" lIns="0" rIns="0" tIns="0" bIns="0">
            <a:spAutoFit/>
          </a:bodyPr>
          <a:lstStyle/>
          <a:p>
            <a:pPr>
              <a:lnSpc>
                <a:spcPct val="126000"/>
              </a:lnSpc>
              <a:spcAft>
                <a:spcPts val="0"/>
              </a:spcAft>
              <a:defRPr sz="900" b="1">
                <a:solidFill>
                  <a:srgbClr val="667074"/>
                </a:solidFill>
                <a:latin typeface="Roboto"/>
              </a:defRPr>
            </a:pPr>
            <a:r>
              <a:t>LEAD2ORDER × DE ZAAK</a:t>
            </a:r>
          </a:p>
        </p:txBody>
      </p:sp>
      <p:sp>
        <p:nvSpPr>
          <p:cNvPr id="4" name="TextBox 3"/>
          <p:cNvSpPr txBox="1"/>
          <p:nvPr/>
        </p:nvSpPr>
        <p:spPr>
          <a:xfrm>
            <a:off x="457200" y="927100"/>
            <a:ext cx="11303000" cy="597662"/>
          </a:xfrm>
          <a:prstGeom prst="rect">
            <a:avLst/>
          </a:prstGeom>
          <a:noFill/>
        </p:spPr>
        <p:txBody>
          <a:bodyPr wrap="square" lIns="0" rIns="0" tIns="0" bIns="0">
            <a:spAutoFit/>
          </a:bodyPr>
          <a:lstStyle/>
          <a:p>
            <a:pPr>
              <a:lnSpc>
                <a:spcPct val="126000"/>
              </a:lnSpc>
              <a:spcAft>
                <a:spcPts val="0"/>
              </a:spcAft>
              <a:defRPr sz="3100" b="1">
                <a:solidFill>
                  <a:srgbClr val="343B3E"/>
                </a:solidFill>
                <a:latin typeface="Roboto"/>
              </a:defRPr>
            </a:pPr>
            <a:r>
              <a:t>MEDIA PAKKET</a:t>
            </a:r>
          </a:p>
        </p:txBody>
      </p:sp>
      <p:sp>
        <p:nvSpPr>
          <p:cNvPr id="5" name="TextBox 4"/>
          <p:cNvSpPr txBox="1"/>
          <p:nvPr/>
        </p:nvSpPr>
        <p:spPr>
          <a:xfrm>
            <a:off x="457200" y="1651000"/>
            <a:ext cx="11303000" cy="293624"/>
          </a:xfrm>
          <a:prstGeom prst="rect">
            <a:avLst/>
          </a:prstGeom>
          <a:noFill/>
        </p:spPr>
        <p:txBody>
          <a:bodyPr wrap="square" lIns="0" rIns="0" tIns="0" bIns="0">
            <a:spAutoFit/>
          </a:bodyPr>
          <a:lstStyle/>
          <a:p>
            <a:pPr>
              <a:lnSpc>
                <a:spcPct val="126000"/>
              </a:lnSpc>
              <a:spcAft>
                <a:spcPts val="0"/>
              </a:spcAft>
              <a:defRPr sz="1200" b="1">
                <a:solidFill>
                  <a:srgbClr val="E5142F"/>
                </a:solidFill>
                <a:latin typeface="Roboto"/>
              </a:defRPr>
            </a:pPr>
            <a:r>
              <a:t>PARTNERSHIP DE ZAAK</a:t>
            </a:r>
          </a:p>
        </p:txBody>
      </p:sp>
      <p:graphicFrame>
        <p:nvGraphicFramePr>
          <p:cNvPr id="6" name="Table 5"/>
          <p:cNvGraphicFramePr>
            <a:graphicFrameLocks noGrp="1"/>
          </p:cNvGraphicFramePr>
          <p:nvPr/>
        </p:nvGraphicFramePr>
        <p:xfrm>
          <a:off x="457200" y="2565400"/>
          <a:ext cx="6121399" cy="3111500"/>
        </p:xfrm>
        <a:graphic>
          <a:graphicData uri="http://schemas.openxmlformats.org/drawingml/2006/table">
            <a:tbl>
              <a:tblPr firstRow="1" bandRow="1">
                <a:tableStyleId>{5C22544A-7EE6-4342-B048-85BDC9FD1C3A}</a:tableStyleId>
              </a:tblPr>
              <a:tblGrid>
                <a:gridCol w="3795267"/>
                <a:gridCol w="2326132"/>
              </a:tblGrid>
              <a:tr h="622300">
                <a:tc>
                  <a:txBody>
                    <a:bodyPr/>
                    <a:lstStyle/>
                    <a:p>
                      <a:pPr>
                        <a:defRPr sz="1300" b="1">
                          <a:solidFill>
                            <a:srgbClr val="FFFFFF"/>
                          </a:solidFill>
                          <a:latin typeface="Roboto"/>
                        </a:defRPr>
                      </a:pPr>
                      <a:r>
                        <a:t>MEDIA UITING</a:t>
                      </a:r>
                    </a:p>
                  </a:txBody>
                  <a:tcPr marL="139700" marT="88900">
                    <a:solidFill>
                      <a:srgbClr val="343B3E"/>
                    </a:solidFill>
                  </a:tcPr>
                </a:tc>
                <a:tc>
                  <a:txBody>
                    <a:bodyPr/>
                    <a:lstStyle/>
                    <a:p>
                      <a:pPr>
                        <a:defRPr sz="1300" b="1">
                          <a:solidFill>
                            <a:srgbClr val="FFFFFF"/>
                          </a:solidFill>
                          <a:latin typeface="Roboto"/>
                        </a:defRPr>
                      </a:pPr>
                      <a:r>
                        <a:t>MEDIUM</a:t>
                      </a:r>
                    </a:p>
                  </a:txBody>
                  <a:tcPr marL="139700" marT="88900">
                    <a:solidFill>
                      <a:srgbClr val="343B3E"/>
                    </a:solidFill>
                  </a:tcPr>
                </a:tc>
              </a:tr>
              <a:tr h="622300">
                <a:tc>
                  <a:txBody>
                    <a:bodyPr/>
                    <a:lstStyle/>
                    <a:p>
                      <a:pPr>
                        <a:defRPr sz="1300" b="0">
                          <a:solidFill>
                            <a:srgbClr val="343B3E"/>
                          </a:solidFill>
                          <a:latin typeface="Roboto"/>
                        </a:defRPr>
                      </a:pPr>
                      <a:r>
                        <a:t>Advertorial 1</a:t>
                      </a:r>
                    </a:p>
                  </a:txBody>
                  <a:tcPr marL="139700" marT="88900">
                    <a:solidFill>
                      <a:srgbClr val="FDEEF0"/>
                    </a:solidFill>
                  </a:tcPr>
                </a:tc>
                <a:tc>
                  <a:txBody>
                    <a:bodyPr/>
                    <a:lstStyle/>
                    <a:p>
                      <a:pPr>
                        <a:defRPr sz="1300" b="1">
                          <a:solidFill>
                            <a:srgbClr val="343B3E"/>
                          </a:solidFill>
                          <a:latin typeface="Roboto"/>
                        </a:defRPr>
                      </a:pPr>
                      <a:r>
                        <a:t>E-mail</a:t>
                      </a:r>
                    </a:p>
                  </a:txBody>
                  <a:tcPr marL="139700" marT="88900">
                    <a:solidFill>
                      <a:srgbClr val="FDEEF0"/>
                    </a:solidFill>
                  </a:tcPr>
                </a:tc>
              </a:tr>
              <a:tr h="622300">
                <a:tc>
                  <a:txBody>
                    <a:bodyPr/>
                    <a:lstStyle/>
                    <a:p>
                      <a:pPr>
                        <a:defRPr sz="1300" b="0">
                          <a:solidFill>
                            <a:srgbClr val="343B3E"/>
                          </a:solidFill>
                          <a:latin typeface="Roboto"/>
                        </a:defRPr>
                      </a:pPr>
                      <a:r>
                        <a:t>Advertorial 2</a:t>
                      </a:r>
                    </a:p>
                  </a:txBody>
                  <a:tcPr marL="139700" marT="88900">
                    <a:solidFill>
                      <a:srgbClr val="EFF0ED"/>
                    </a:solidFill>
                  </a:tcPr>
                </a:tc>
                <a:tc>
                  <a:txBody>
                    <a:bodyPr/>
                    <a:lstStyle/>
                    <a:p>
                      <a:pPr>
                        <a:defRPr sz="1300" b="1">
                          <a:solidFill>
                            <a:srgbClr val="343B3E"/>
                          </a:solidFill>
                          <a:latin typeface="Roboto"/>
                        </a:defRPr>
                      </a:pPr>
                      <a:r>
                        <a:t>E-mail</a:t>
                      </a:r>
                    </a:p>
                  </a:txBody>
                  <a:tcPr marL="139700" marT="88900">
                    <a:solidFill>
                      <a:srgbClr val="EFF0ED"/>
                    </a:solidFill>
                  </a:tcPr>
                </a:tc>
              </a:tr>
              <a:tr h="622300">
                <a:tc>
                  <a:txBody>
                    <a:bodyPr/>
                    <a:lstStyle/>
                    <a:p>
                      <a:pPr>
                        <a:defRPr sz="1300" b="0">
                          <a:solidFill>
                            <a:srgbClr val="343B3E"/>
                          </a:solidFill>
                          <a:latin typeface="Roboto"/>
                        </a:defRPr>
                      </a:pPr>
                      <a:r>
                        <a:t>Dedicated mailing </a:t>
                      </a:r>
                    </a:p>
                  </a:txBody>
                  <a:tcPr marL="139700" marT="88900">
                    <a:solidFill>
                      <a:srgbClr val="FDEEF0"/>
                    </a:solidFill>
                  </a:tcPr>
                </a:tc>
                <a:tc>
                  <a:txBody>
                    <a:bodyPr/>
                    <a:lstStyle/>
                    <a:p>
                      <a:pPr>
                        <a:defRPr sz="1300" b="1">
                          <a:solidFill>
                            <a:srgbClr val="343B3E"/>
                          </a:solidFill>
                          <a:latin typeface="Roboto"/>
                        </a:defRPr>
                      </a:pPr>
                      <a:r>
                        <a:t>E-mail</a:t>
                      </a:r>
                    </a:p>
                  </a:txBody>
                  <a:tcPr marL="139700" marT="88900">
                    <a:solidFill>
                      <a:srgbClr val="FDEEF0"/>
                    </a:solidFill>
                  </a:tcPr>
                </a:tc>
              </a:tr>
              <a:tr h="622300">
                <a:tc>
                  <a:txBody>
                    <a:bodyPr/>
                    <a:lstStyle/>
                    <a:p>
                      <a:pPr>
                        <a:defRPr sz="1300" b="0">
                          <a:solidFill>
                            <a:srgbClr val="343B3E"/>
                          </a:solidFill>
                          <a:latin typeface="Roboto"/>
                        </a:defRPr>
                      </a:pPr>
                      <a:r>
                        <a:t>Socials </a:t>
                      </a:r>
                    </a:p>
                  </a:txBody>
                  <a:tcPr marL="139700" marT="88900">
                    <a:solidFill>
                      <a:srgbClr val="EFF0ED"/>
                    </a:solidFill>
                  </a:tcPr>
                </a:tc>
                <a:tc>
                  <a:txBody>
                    <a:bodyPr/>
                    <a:lstStyle/>
                    <a:p>
                      <a:pPr>
                        <a:defRPr sz="1300" b="1">
                          <a:solidFill>
                            <a:srgbClr val="343B3E"/>
                          </a:solidFill>
                          <a:latin typeface="Roboto"/>
                        </a:defRPr>
                      </a:pPr>
                      <a:r>
                        <a:t>Meta</a:t>
                      </a:r>
                    </a:p>
                  </a:txBody>
                  <a:tcPr marL="139700" marT="88900">
                    <a:solidFill>
                      <a:srgbClr val="EFF0ED"/>
                    </a:solidFill>
                  </a:tcPr>
                </a:tc>
              </a:tr>
            </a:tbl>
          </a:graphicData>
        </a:graphic>
      </p:graphicFrame>
      <p:sp>
        <p:nvSpPr>
          <p:cNvPr id="7" name="TextBox 6"/>
          <p:cNvSpPr txBox="1"/>
          <p:nvPr/>
        </p:nvSpPr>
        <p:spPr>
          <a:xfrm>
            <a:off x="7035800" y="2654300"/>
            <a:ext cx="4699000" cy="437642"/>
          </a:xfrm>
          <a:prstGeom prst="rect">
            <a:avLst/>
          </a:prstGeom>
          <a:noFill/>
        </p:spPr>
        <p:txBody>
          <a:bodyPr wrap="square" lIns="0" rIns="0" tIns="0" bIns="0">
            <a:spAutoFit/>
          </a:bodyPr>
          <a:lstStyle/>
          <a:p>
            <a:pPr>
              <a:lnSpc>
                <a:spcPct val="126000"/>
              </a:lnSpc>
              <a:spcAft>
                <a:spcPts val="0"/>
              </a:spcAft>
              <a:defRPr sz="2100" b="1">
                <a:solidFill>
                  <a:srgbClr val="343B3E"/>
                </a:solidFill>
                <a:latin typeface="Roboto"/>
              </a:defRPr>
            </a:pPr>
            <a:r>
              <a:t>PER 3 MAANDEN - PERFORMANCE</a:t>
            </a:r>
          </a:p>
        </p:txBody>
      </p:sp>
      <p:sp>
        <p:nvSpPr>
          <p:cNvPr id="8" name="TextBox 7"/>
          <p:cNvSpPr txBox="1"/>
          <p:nvPr/>
        </p:nvSpPr>
        <p:spPr>
          <a:xfrm>
            <a:off x="7035800" y="3759200"/>
            <a:ext cx="4699000" cy="1541780"/>
          </a:xfrm>
          <a:prstGeom prst="rect">
            <a:avLst/>
          </a:prstGeom>
          <a:noFill/>
        </p:spPr>
        <p:txBody>
          <a:bodyPr wrap="square" lIns="0" rIns="0" tIns="0" bIns="0">
            <a:spAutoFit/>
          </a:bodyPr>
          <a:lstStyle/>
          <a:p>
            <a:pPr>
              <a:lnSpc>
                <a:spcPct val="126000"/>
              </a:lnSpc>
              <a:spcAft>
                <a:spcPts val="0"/>
              </a:spcAft>
              <a:defRPr sz="1800" b="0">
                <a:solidFill>
                  <a:srgbClr val="343B3E"/>
                </a:solidFill>
                <a:latin typeface="Roboto"/>
              </a:defRPr>
            </a:pPr>
            <a:r>
              <a:t>Tijdens het partnership zet De Zaak haar kanalen in om de juiste doelgroep te informeren, activeren en converteren met de vergelijker aangevuld met directe advertenties voor de partner</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DF8"/>
        </a:solidFill>
        <a:effectLst/>
      </p:bgPr>
    </p:bg>
    <p:spTree>
      <p:nvGrpSpPr>
        <p:cNvPr id="1" name=""/>
        <p:cNvGrpSpPr/>
        <p:nvPr/>
      </p:nvGrpSpPr>
      <p:grpSpPr/>
      <p:pic>
        <p:nvPicPr>
          <p:cNvPr id="2" name="Picture 1" descr="dezaak-logo.png"/>
          <p:cNvPicPr>
            <a:picLocks noChangeAspect="1"/>
          </p:cNvPicPr>
          <p:nvPr/>
        </p:nvPicPr>
        <p:blipFill>
          <a:blip r:embed="rId2"/>
          <a:stretch>
            <a:fillRect/>
          </a:stretch>
        </p:blipFill>
        <p:spPr>
          <a:xfrm>
            <a:off x="457200" y="258445"/>
            <a:ext cx="1155700" cy="346709"/>
          </a:xfrm>
          <a:prstGeom prst="rect">
            <a:avLst/>
          </a:prstGeom>
        </p:spPr>
      </p:pic>
      <p:sp>
        <p:nvSpPr>
          <p:cNvPr id="3" name="TextBox 2"/>
          <p:cNvSpPr txBox="1"/>
          <p:nvPr/>
        </p:nvSpPr>
        <p:spPr>
          <a:xfrm>
            <a:off x="9144000" y="330200"/>
            <a:ext cx="2603500" cy="245618"/>
          </a:xfrm>
          <a:prstGeom prst="rect">
            <a:avLst/>
          </a:prstGeom>
          <a:noFill/>
        </p:spPr>
        <p:txBody>
          <a:bodyPr wrap="square" lIns="0" rIns="0" tIns="0" bIns="0">
            <a:spAutoFit/>
          </a:bodyPr>
          <a:lstStyle/>
          <a:p>
            <a:pPr>
              <a:lnSpc>
                <a:spcPct val="126000"/>
              </a:lnSpc>
              <a:spcAft>
                <a:spcPts val="0"/>
              </a:spcAft>
              <a:defRPr sz="900" b="1">
                <a:solidFill>
                  <a:srgbClr val="667074"/>
                </a:solidFill>
                <a:latin typeface="Roboto"/>
              </a:defRPr>
            </a:pPr>
            <a:r>
              <a:t>LEAD2ORDER × DE ZAAK</a:t>
            </a:r>
          </a:p>
        </p:txBody>
      </p:sp>
      <p:sp>
        <p:nvSpPr>
          <p:cNvPr id="4" name="TextBox 3"/>
          <p:cNvSpPr txBox="1"/>
          <p:nvPr/>
        </p:nvSpPr>
        <p:spPr>
          <a:xfrm>
            <a:off x="457200" y="927100"/>
            <a:ext cx="11303000" cy="597662"/>
          </a:xfrm>
          <a:prstGeom prst="rect">
            <a:avLst/>
          </a:prstGeom>
          <a:noFill/>
        </p:spPr>
        <p:txBody>
          <a:bodyPr wrap="square" lIns="0" rIns="0" tIns="0" bIns="0">
            <a:spAutoFit/>
          </a:bodyPr>
          <a:lstStyle/>
          <a:p>
            <a:pPr>
              <a:lnSpc>
                <a:spcPct val="126000"/>
              </a:lnSpc>
              <a:spcAft>
                <a:spcPts val="0"/>
              </a:spcAft>
              <a:defRPr sz="3100" b="1">
                <a:solidFill>
                  <a:srgbClr val="343B3E"/>
                </a:solidFill>
                <a:latin typeface="Roboto"/>
              </a:defRPr>
            </a:pPr>
            <a:r>
              <a:t>CUSTOMER JOURNEY</a:t>
            </a:r>
          </a:p>
        </p:txBody>
      </p:sp>
      <p:sp>
        <p:nvSpPr>
          <p:cNvPr id="5" name="TextBox 4"/>
          <p:cNvSpPr txBox="1"/>
          <p:nvPr/>
        </p:nvSpPr>
        <p:spPr>
          <a:xfrm>
            <a:off x="457200" y="1549400"/>
            <a:ext cx="3556000" cy="277622"/>
          </a:xfrm>
          <a:prstGeom prst="rect">
            <a:avLst/>
          </a:prstGeom>
          <a:noFill/>
        </p:spPr>
        <p:txBody>
          <a:bodyPr wrap="square" lIns="0" rIns="0" tIns="0" bIns="0">
            <a:spAutoFit/>
          </a:bodyPr>
          <a:lstStyle/>
          <a:p>
            <a:pPr>
              <a:lnSpc>
                <a:spcPct val="126000"/>
              </a:lnSpc>
              <a:spcAft>
                <a:spcPts val="0"/>
              </a:spcAft>
              <a:defRPr sz="1100" b="1">
                <a:solidFill>
                  <a:srgbClr val="343B3E"/>
                </a:solidFill>
                <a:latin typeface="Roboto"/>
              </a:defRPr>
            </a:pPr>
            <a:r>
              <a:t>Branding / Thought Leadership</a:t>
            </a:r>
          </a:p>
        </p:txBody>
      </p:sp>
      <p:sp>
        <p:nvSpPr>
          <p:cNvPr id="6" name="TextBox 5"/>
          <p:cNvSpPr txBox="1"/>
          <p:nvPr/>
        </p:nvSpPr>
        <p:spPr>
          <a:xfrm>
            <a:off x="4445000" y="1549400"/>
            <a:ext cx="3175000" cy="277622"/>
          </a:xfrm>
          <a:prstGeom prst="rect">
            <a:avLst/>
          </a:prstGeom>
          <a:noFill/>
        </p:spPr>
        <p:txBody>
          <a:bodyPr wrap="square" lIns="0" rIns="0" tIns="0" bIns="0">
            <a:spAutoFit/>
          </a:bodyPr>
          <a:lstStyle/>
          <a:p>
            <a:pPr>
              <a:lnSpc>
                <a:spcPct val="126000"/>
              </a:lnSpc>
              <a:spcAft>
                <a:spcPts val="0"/>
              </a:spcAft>
              <a:defRPr sz="1100" b="1">
                <a:solidFill>
                  <a:srgbClr val="E5142F"/>
                </a:solidFill>
                <a:latin typeface="Roboto"/>
              </a:defRPr>
            </a:pPr>
            <a:r>
              <a:t>Performance marketing</a:t>
            </a:r>
          </a:p>
        </p:txBody>
      </p:sp>
      <p:sp>
        <p:nvSpPr>
          <p:cNvPr id="7" name="TextBox 6"/>
          <p:cNvSpPr txBox="1"/>
          <p:nvPr/>
        </p:nvSpPr>
        <p:spPr>
          <a:xfrm>
            <a:off x="8343900" y="1549400"/>
            <a:ext cx="3429000" cy="277622"/>
          </a:xfrm>
          <a:prstGeom prst="rect">
            <a:avLst/>
          </a:prstGeom>
          <a:noFill/>
        </p:spPr>
        <p:txBody>
          <a:bodyPr wrap="square" lIns="0" rIns="0" tIns="0" bIns="0">
            <a:spAutoFit/>
          </a:bodyPr>
          <a:lstStyle/>
          <a:p>
            <a:pPr>
              <a:lnSpc>
                <a:spcPct val="126000"/>
              </a:lnSpc>
              <a:spcAft>
                <a:spcPts val="0"/>
              </a:spcAft>
              <a:defRPr sz="1100" b="1">
                <a:solidFill>
                  <a:srgbClr val="287D6C"/>
                </a:solidFill>
                <a:latin typeface="Roboto"/>
              </a:defRPr>
            </a:pPr>
            <a:r>
              <a:t>Nurturing / Conversion</a:t>
            </a:r>
          </a:p>
        </p:txBody>
      </p:sp>
      <p:sp>
        <p:nvSpPr>
          <p:cNvPr id="8" name="TextBox 7"/>
          <p:cNvSpPr txBox="1"/>
          <p:nvPr/>
        </p:nvSpPr>
        <p:spPr>
          <a:xfrm>
            <a:off x="457200" y="2298700"/>
            <a:ext cx="1371600" cy="269621"/>
          </a:xfrm>
          <a:prstGeom prst="rect">
            <a:avLst/>
          </a:prstGeom>
          <a:noFill/>
        </p:spPr>
        <p:txBody>
          <a:bodyPr wrap="square" lIns="0" rIns="0" tIns="0" bIns="0">
            <a:spAutoFit/>
          </a:bodyPr>
          <a:lstStyle/>
          <a:p>
            <a:pPr>
              <a:lnSpc>
                <a:spcPct val="126000"/>
              </a:lnSpc>
              <a:spcAft>
                <a:spcPts val="0"/>
              </a:spcAft>
              <a:defRPr sz="1050" b="1">
                <a:solidFill>
                  <a:srgbClr val="E5142F"/>
                </a:solidFill>
                <a:latin typeface="Roboto"/>
              </a:defRPr>
            </a:pPr>
            <a:r>
              <a:t>SOCIALS</a:t>
            </a:r>
          </a:p>
        </p:txBody>
      </p:sp>
      <p:pic>
        <p:nvPicPr>
          <p:cNvPr id="9" name="Picture 8" descr="journey-social.png"/>
          <p:cNvPicPr>
            <a:picLocks noChangeAspect="1"/>
          </p:cNvPicPr>
          <p:nvPr/>
        </p:nvPicPr>
        <p:blipFill>
          <a:blip r:embed="rId3"/>
          <a:stretch>
            <a:fillRect/>
          </a:stretch>
        </p:blipFill>
        <p:spPr>
          <a:xfrm>
            <a:off x="457200" y="2952620"/>
            <a:ext cx="1320800" cy="1105159"/>
          </a:xfrm>
          <a:prstGeom prst="rect">
            <a:avLst/>
          </a:prstGeom>
        </p:spPr>
      </p:pic>
      <p:sp>
        <p:nvSpPr>
          <p:cNvPr id="10" name="TextBox 9"/>
          <p:cNvSpPr txBox="1"/>
          <p:nvPr/>
        </p:nvSpPr>
        <p:spPr>
          <a:xfrm>
            <a:off x="1879600" y="2298700"/>
            <a:ext cx="1371600" cy="269621"/>
          </a:xfrm>
          <a:prstGeom prst="rect">
            <a:avLst/>
          </a:prstGeom>
          <a:noFill/>
        </p:spPr>
        <p:txBody>
          <a:bodyPr wrap="square" lIns="0" rIns="0" tIns="0" bIns="0">
            <a:spAutoFit/>
          </a:bodyPr>
          <a:lstStyle/>
          <a:p>
            <a:pPr>
              <a:lnSpc>
                <a:spcPct val="126000"/>
              </a:lnSpc>
              <a:spcAft>
                <a:spcPts val="0"/>
              </a:spcAft>
              <a:defRPr sz="1050" b="1">
                <a:solidFill>
                  <a:srgbClr val="E5142F"/>
                </a:solidFill>
                <a:latin typeface="Roboto"/>
              </a:defRPr>
            </a:pPr>
            <a:r>
              <a:t>DEDICATED MAIL</a:t>
            </a:r>
          </a:p>
        </p:txBody>
      </p:sp>
      <p:pic>
        <p:nvPicPr>
          <p:cNvPr id="11" name="Picture 10" descr="journey-dedicated.png"/>
          <p:cNvPicPr>
            <a:picLocks noChangeAspect="1"/>
          </p:cNvPicPr>
          <p:nvPr/>
        </p:nvPicPr>
        <p:blipFill>
          <a:blip r:embed="rId4"/>
          <a:stretch>
            <a:fillRect/>
          </a:stretch>
        </p:blipFill>
        <p:spPr>
          <a:xfrm>
            <a:off x="1971842" y="2641600"/>
            <a:ext cx="1136315" cy="1727200"/>
          </a:xfrm>
          <a:prstGeom prst="rect">
            <a:avLst/>
          </a:prstGeom>
        </p:spPr>
      </p:pic>
      <p:sp>
        <p:nvSpPr>
          <p:cNvPr id="12" name="TextBox 11"/>
          <p:cNvSpPr txBox="1"/>
          <p:nvPr/>
        </p:nvSpPr>
        <p:spPr>
          <a:xfrm>
            <a:off x="3302000" y="2298700"/>
            <a:ext cx="1371600" cy="269621"/>
          </a:xfrm>
          <a:prstGeom prst="rect">
            <a:avLst/>
          </a:prstGeom>
          <a:noFill/>
        </p:spPr>
        <p:txBody>
          <a:bodyPr wrap="square" lIns="0" rIns="0" tIns="0" bIns="0">
            <a:spAutoFit/>
          </a:bodyPr>
          <a:lstStyle/>
          <a:p>
            <a:pPr>
              <a:lnSpc>
                <a:spcPct val="126000"/>
              </a:lnSpc>
              <a:spcAft>
                <a:spcPts val="0"/>
              </a:spcAft>
              <a:defRPr sz="1050" b="1">
                <a:solidFill>
                  <a:srgbClr val="E5142F"/>
                </a:solidFill>
                <a:latin typeface="Roboto"/>
              </a:defRPr>
            </a:pPr>
            <a:r>
              <a:t>ADVERTORIALS</a:t>
            </a:r>
          </a:p>
        </p:txBody>
      </p:sp>
      <p:pic>
        <p:nvPicPr>
          <p:cNvPr id="13" name="Picture 12" descr="journey-advertorial.png"/>
          <p:cNvPicPr>
            <a:picLocks noChangeAspect="1"/>
          </p:cNvPicPr>
          <p:nvPr/>
        </p:nvPicPr>
        <p:blipFill>
          <a:blip r:embed="rId5"/>
          <a:stretch>
            <a:fillRect/>
          </a:stretch>
        </p:blipFill>
        <p:spPr>
          <a:xfrm>
            <a:off x="3416968" y="2641600"/>
            <a:ext cx="1090863" cy="1727200"/>
          </a:xfrm>
          <a:prstGeom prst="rect">
            <a:avLst/>
          </a:prstGeom>
        </p:spPr>
      </p:pic>
      <p:sp>
        <p:nvSpPr>
          <p:cNvPr id="14" name="Rectangle 13"/>
          <p:cNvSpPr/>
          <p:nvPr/>
        </p:nvSpPr>
        <p:spPr>
          <a:xfrm>
            <a:off x="5143500" y="2438400"/>
            <a:ext cx="2692400" cy="2133600"/>
          </a:xfrm>
          <a:prstGeom prst="rect">
            <a:avLst/>
          </a:prstGeom>
          <a:solidFill>
            <a:srgbClr val="FDEE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346700" y="2654300"/>
            <a:ext cx="2324100" cy="325628"/>
          </a:xfrm>
          <a:prstGeom prst="rect">
            <a:avLst/>
          </a:prstGeom>
          <a:noFill/>
        </p:spPr>
        <p:txBody>
          <a:bodyPr wrap="square" lIns="0" rIns="0" tIns="0" bIns="0">
            <a:spAutoFit/>
          </a:bodyPr>
          <a:lstStyle/>
          <a:p>
            <a:pPr>
              <a:lnSpc>
                <a:spcPct val="126000"/>
              </a:lnSpc>
              <a:spcAft>
                <a:spcPts val="0"/>
              </a:spcAft>
              <a:defRPr sz="1400" b="1">
                <a:solidFill>
                  <a:srgbClr val="343B3E"/>
                </a:solidFill>
                <a:latin typeface="Roboto"/>
              </a:defRPr>
            </a:pPr>
            <a:r>
              <a:t>LANDINGSPAGINA</a:t>
            </a:r>
          </a:p>
        </p:txBody>
      </p:sp>
      <p:pic>
        <p:nvPicPr>
          <p:cNvPr id="16" name="Picture 15" descr="journey-landing.png"/>
          <p:cNvPicPr>
            <a:picLocks noChangeAspect="1"/>
          </p:cNvPicPr>
          <p:nvPr/>
        </p:nvPicPr>
        <p:blipFill>
          <a:blip r:embed="rId6"/>
          <a:stretch>
            <a:fillRect/>
          </a:stretch>
        </p:blipFill>
        <p:spPr>
          <a:xfrm>
            <a:off x="5346700" y="3068386"/>
            <a:ext cx="2298700" cy="1330826"/>
          </a:xfrm>
          <a:prstGeom prst="rect">
            <a:avLst/>
          </a:prstGeom>
        </p:spPr>
      </p:pic>
      <p:cxnSp>
        <p:nvCxnSpPr>
          <p:cNvPr id="17" name="Connector 16"/>
          <p:cNvCxnSpPr/>
          <p:nvPr/>
        </p:nvCxnSpPr>
        <p:spPr>
          <a:xfrm>
            <a:off x="4610100" y="3517900"/>
            <a:ext cx="431800" cy="0"/>
          </a:xfrm>
          <a:prstGeom prst="line">
            <a:avLst/>
          </a:prstGeom>
          <a:ln w="25400">
            <a:solidFill>
              <a:srgbClr val="E5142F"/>
            </a:solidFill>
          </a:ln>
        </p:spPr>
        <p:style>
          <a:lnRef idx="2">
            <a:schemeClr val="accent1"/>
          </a:lnRef>
          <a:fillRef idx="0">
            <a:schemeClr val="accent1"/>
          </a:fillRef>
          <a:effectRef idx="1">
            <a:schemeClr val="accent1"/>
          </a:effectRef>
          <a:fontRef idx="minor">
            <a:schemeClr val="tx1"/>
          </a:fontRef>
        </p:style>
      </p:cxnSp>
      <p:sp>
        <p:nvSpPr>
          <p:cNvPr id="18" name="Isosceles Triangle 17"/>
          <p:cNvSpPr/>
          <p:nvPr/>
        </p:nvSpPr>
        <p:spPr>
          <a:xfrm rot="5400000">
            <a:off x="4991100" y="3467100"/>
            <a:ext cx="101600" cy="101600"/>
          </a:xfrm>
          <a:prstGeom prst="triangle">
            <a:avLst/>
          </a:prstGeom>
          <a:solidFill>
            <a:srgbClr val="E5142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689600" y="5473700"/>
            <a:ext cx="2374900" cy="309626"/>
          </a:xfrm>
          <a:prstGeom prst="rect">
            <a:avLst/>
          </a:prstGeom>
          <a:noFill/>
        </p:spPr>
        <p:txBody>
          <a:bodyPr wrap="square" lIns="0" rIns="0" tIns="0" bIns="0">
            <a:spAutoFit/>
          </a:bodyPr>
          <a:lstStyle/>
          <a:p>
            <a:pPr>
              <a:lnSpc>
                <a:spcPct val="126000"/>
              </a:lnSpc>
              <a:spcAft>
                <a:spcPts val="0"/>
              </a:spcAft>
              <a:defRPr sz="1300" b="1">
                <a:solidFill>
                  <a:srgbClr val="E5142F"/>
                </a:solidFill>
                <a:latin typeface="Roboto"/>
              </a:defRPr>
            </a:pPr>
            <a:r>
              <a:t>RETARGETING</a:t>
            </a:r>
          </a:p>
        </p:txBody>
      </p:sp>
      <p:cxnSp>
        <p:nvCxnSpPr>
          <p:cNvPr id="20" name="Connector 19"/>
          <p:cNvCxnSpPr/>
          <p:nvPr/>
        </p:nvCxnSpPr>
        <p:spPr>
          <a:xfrm>
            <a:off x="5981700" y="4686300"/>
            <a:ext cx="0" cy="571500"/>
          </a:xfrm>
          <a:prstGeom prst="line">
            <a:avLst/>
          </a:prstGeom>
          <a:ln w="25400">
            <a:solidFill>
              <a:srgbClr val="E5142F"/>
            </a:solidFill>
          </a:ln>
        </p:spPr>
        <p:style>
          <a:lnRef idx="2">
            <a:schemeClr val="accent1"/>
          </a:lnRef>
          <a:fillRef idx="0">
            <a:schemeClr val="accent1"/>
          </a:fillRef>
          <a:effectRef idx="1">
            <a:schemeClr val="accent1"/>
          </a:effectRef>
          <a:fontRef idx="minor">
            <a:schemeClr val="tx1"/>
          </a:fontRef>
        </p:style>
      </p:cxnSp>
      <p:sp>
        <p:nvSpPr>
          <p:cNvPr id="21" name="Isosceles Triangle 20"/>
          <p:cNvSpPr/>
          <p:nvPr/>
        </p:nvSpPr>
        <p:spPr>
          <a:xfrm rot="10800000">
            <a:off x="5930900" y="5207000"/>
            <a:ext cx="101600" cy="101600"/>
          </a:xfrm>
          <a:prstGeom prst="triangle">
            <a:avLst/>
          </a:prstGeom>
          <a:solidFill>
            <a:srgbClr val="E5142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22" name="Connector 21"/>
          <p:cNvCxnSpPr/>
          <p:nvPr/>
        </p:nvCxnSpPr>
        <p:spPr>
          <a:xfrm flipV="1">
            <a:off x="7010400" y="4686300"/>
            <a:ext cx="0" cy="571500"/>
          </a:xfrm>
          <a:prstGeom prst="line">
            <a:avLst/>
          </a:prstGeom>
          <a:ln w="25400">
            <a:solidFill>
              <a:srgbClr val="E5142F"/>
            </a:solidFill>
          </a:ln>
        </p:spPr>
        <p:style>
          <a:lnRef idx="2">
            <a:schemeClr val="accent1"/>
          </a:lnRef>
          <a:fillRef idx="0">
            <a:schemeClr val="accent1"/>
          </a:fillRef>
          <a:effectRef idx="1">
            <a:schemeClr val="accent1"/>
          </a:effectRef>
          <a:fontRef idx="minor">
            <a:schemeClr val="tx1"/>
          </a:fontRef>
        </p:style>
      </p:cxnSp>
      <p:sp>
        <p:nvSpPr>
          <p:cNvPr id="23" name="Isosceles Triangle 22"/>
          <p:cNvSpPr/>
          <p:nvPr/>
        </p:nvSpPr>
        <p:spPr>
          <a:xfrm>
            <a:off x="6959600" y="4635500"/>
            <a:ext cx="101600" cy="101600"/>
          </a:xfrm>
          <a:prstGeom prst="triangle">
            <a:avLst/>
          </a:prstGeom>
          <a:solidFill>
            <a:srgbClr val="E5142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8534400" y="2425700"/>
            <a:ext cx="3213100" cy="1295400"/>
          </a:xfrm>
          <a:prstGeom prst="rect">
            <a:avLst/>
          </a:prstGeom>
          <a:solidFill>
            <a:srgbClr val="EFF0E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8724900" y="2781300"/>
            <a:ext cx="2857500" cy="677672"/>
          </a:xfrm>
          <a:prstGeom prst="rect">
            <a:avLst/>
          </a:prstGeom>
          <a:noFill/>
        </p:spPr>
        <p:txBody>
          <a:bodyPr wrap="square" lIns="0" rIns="0" tIns="0" bIns="0">
            <a:spAutoFit/>
          </a:bodyPr>
          <a:lstStyle/>
          <a:p>
            <a:pPr>
              <a:lnSpc>
                <a:spcPct val="126000"/>
              </a:lnSpc>
              <a:spcAft>
                <a:spcPts val="0"/>
              </a:spcAft>
              <a:defRPr sz="1800" b="1">
                <a:solidFill>
                  <a:srgbClr val="287D6C"/>
                </a:solidFill>
                <a:latin typeface="Roboto"/>
              </a:defRPr>
            </a:pPr>
            <a:r>
              <a:t>TELEFONISCHE</a:t>
            </a:r>
          </a:p>
          <a:p>
            <a:pPr>
              <a:lnSpc>
                <a:spcPct val="126000"/>
              </a:lnSpc>
              <a:spcAft>
                <a:spcPts val="0"/>
              </a:spcAft>
              <a:defRPr sz="1800" b="1">
                <a:solidFill>
                  <a:srgbClr val="287D6C"/>
                </a:solidFill>
                <a:latin typeface="Roboto"/>
              </a:defRPr>
            </a:pPr>
            <a:r>
              <a:t>KWALIFICATIE</a:t>
            </a:r>
          </a:p>
        </p:txBody>
      </p:sp>
      <p:cxnSp>
        <p:nvCxnSpPr>
          <p:cNvPr id="26" name="Connector 25"/>
          <p:cNvCxnSpPr/>
          <p:nvPr/>
        </p:nvCxnSpPr>
        <p:spPr>
          <a:xfrm>
            <a:off x="7899400" y="3086100"/>
            <a:ext cx="520700" cy="0"/>
          </a:xfrm>
          <a:prstGeom prst="line">
            <a:avLst/>
          </a:prstGeom>
          <a:ln w="25400">
            <a:solidFill>
              <a:srgbClr val="287D6C"/>
            </a:solidFill>
          </a:ln>
        </p:spPr>
        <p:style>
          <a:lnRef idx="2">
            <a:schemeClr val="accent1"/>
          </a:lnRef>
          <a:fillRef idx="0">
            <a:schemeClr val="accent1"/>
          </a:fillRef>
          <a:effectRef idx="1">
            <a:schemeClr val="accent1"/>
          </a:effectRef>
          <a:fontRef idx="minor">
            <a:schemeClr val="tx1"/>
          </a:fontRef>
        </p:style>
      </p:cxnSp>
      <p:sp>
        <p:nvSpPr>
          <p:cNvPr id="27" name="Isosceles Triangle 26"/>
          <p:cNvSpPr/>
          <p:nvPr/>
        </p:nvSpPr>
        <p:spPr>
          <a:xfrm rot="5400000">
            <a:off x="8369300" y="3035300"/>
            <a:ext cx="101600" cy="101600"/>
          </a:xfrm>
          <a:prstGeom prst="triangle">
            <a:avLst/>
          </a:prstGeom>
          <a:solidFill>
            <a:srgbClr val="287D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8534400" y="4419600"/>
            <a:ext cx="1549400" cy="1155700"/>
          </a:xfrm>
          <a:prstGeom prst="rect">
            <a:avLst/>
          </a:prstGeom>
          <a:solidFill>
            <a:srgbClr val="EFF0E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ectangle 28"/>
          <p:cNvSpPr/>
          <p:nvPr/>
        </p:nvSpPr>
        <p:spPr>
          <a:xfrm>
            <a:off x="10248900" y="4419600"/>
            <a:ext cx="1498600" cy="1155700"/>
          </a:xfrm>
          <a:prstGeom prst="rect">
            <a:avLst/>
          </a:prstGeom>
          <a:solidFill>
            <a:srgbClr val="EFF0E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8686800" y="4686300"/>
            <a:ext cx="1384300" cy="549656"/>
          </a:xfrm>
          <a:prstGeom prst="rect">
            <a:avLst/>
          </a:prstGeom>
          <a:noFill/>
        </p:spPr>
        <p:txBody>
          <a:bodyPr wrap="square" lIns="0" rIns="0" tIns="0" bIns="0">
            <a:spAutoFit/>
          </a:bodyPr>
          <a:lstStyle/>
          <a:p>
            <a:pPr>
              <a:lnSpc>
                <a:spcPct val="126000"/>
              </a:lnSpc>
              <a:spcAft>
                <a:spcPts val="0"/>
              </a:spcAft>
              <a:defRPr sz="1400" b="1">
                <a:solidFill>
                  <a:srgbClr val="287D6C"/>
                </a:solidFill>
                <a:latin typeface="Roboto"/>
              </a:defRPr>
            </a:pPr>
            <a:r>
              <a:t>SALES LEADS</a:t>
            </a:r>
          </a:p>
          <a:p>
            <a:pPr>
              <a:lnSpc>
                <a:spcPct val="126000"/>
              </a:lnSpc>
              <a:spcAft>
                <a:spcPts val="0"/>
              </a:spcAft>
              <a:defRPr sz="1400" b="1">
                <a:solidFill>
                  <a:srgbClr val="287D6C"/>
                </a:solidFill>
                <a:latin typeface="Roboto"/>
              </a:defRPr>
            </a:pPr>
            <a:r>
              <a:t>(SQL)</a:t>
            </a:r>
          </a:p>
        </p:txBody>
      </p:sp>
      <p:sp>
        <p:nvSpPr>
          <p:cNvPr id="31" name="TextBox 30"/>
          <p:cNvSpPr txBox="1"/>
          <p:nvPr/>
        </p:nvSpPr>
        <p:spPr>
          <a:xfrm>
            <a:off x="10426700" y="4686300"/>
            <a:ext cx="1295400" cy="549656"/>
          </a:xfrm>
          <a:prstGeom prst="rect">
            <a:avLst/>
          </a:prstGeom>
          <a:noFill/>
        </p:spPr>
        <p:txBody>
          <a:bodyPr wrap="square" lIns="0" rIns="0" tIns="0" bIns="0">
            <a:spAutoFit/>
          </a:bodyPr>
          <a:lstStyle/>
          <a:p>
            <a:pPr>
              <a:lnSpc>
                <a:spcPct val="126000"/>
              </a:lnSpc>
              <a:spcAft>
                <a:spcPts val="0"/>
              </a:spcAft>
              <a:defRPr sz="1400" b="1">
                <a:solidFill>
                  <a:srgbClr val="287D6C"/>
                </a:solidFill>
                <a:latin typeface="Roboto"/>
              </a:defRPr>
            </a:pPr>
            <a:r>
              <a:t>ONLINE</a:t>
            </a:r>
          </a:p>
          <a:p>
            <a:pPr>
              <a:lnSpc>
                <a:spcPct val="126000"/>
              </a:lnSpc>
              <a:spcAft>
                <a:spcPts val="0"/>
              </a:spcAft>
              <a:defRPr sz="1400" b="1">
                <a:solidFill>
                  <a:srgbClr val="287D6C"/>
                </a:solidFill>
                <a:latin typeface="Roboto"/>
              </a:defRPr>
            </a:pPr>
            <a:r>
              <a:t>SALES</a:t>
            </a:r>
          </a:p>
        </p:txBody>
      </p:sp>
      <p:cxnSp>
        <p:nvCxnSpPr>
          <p:cNvPr id="32" name="Connector 31"/>
          <p:cNvCxnSpPr/>
          <p:nvPr/>
        </p:nvCxnSpPr>
        <p:spPr>
          <a:xfrm>
            <a:off x="10134600" y="3810000"/>
            <a:ext cx="0" cy="508000"/>
          </a:xfrm>
          <a:prstGeom prst="line">
            <a:avLst/>
          </a:prstGeom>
          <a:ln w="25400">
            <a:solidFill>
              <a:srgbClr val="287D6C"/>
            </a:solidFill>
          </a:ln>
        </p:spPr>
        <p:style>
          <a:lnRef idx="2">
            <a:schemeClr val="accent1"/>
          </a:lnRef>
          <a:fillRef idx="0">
            <a:schemeClr val="accent1"/>
          </a:fillRef>
          <a:effectRef idx="1">
            <a:schemeClr val="accent1"/>
          </a:effectRef>
          <a:fontRef idx="minor">
            <a:schemeClr val="tx1"/>
          </a:fontRef>
        </p:style>
      </p:cxnSp>
      <p:sp>
        <p:nvSpPr>
          <p:cNvPr id="33" name="Isosceles Triangle 32"/>
          <p:cNvSpPr/>
          <p:nvPr/>
        </p:nvSpPr>
        <p:spPr>
          <a:xfrm rot="10800000">
            <a:off x="10083800" y="4267200"/>
            <a:ext cx="101600" cy="101600"/>
          </a:xfrm>
          <a:prstGeom prst="triangle">
            <a:avLst/>
          </a:prstGeom>
          <a:solidFill>
            <a:srgbClr val="287D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FFDF8"/>
        </a:solidFill>
        <a:effectLst/>
      </p:bgPr>
    </p:bg>
    <p:spTree>
      <p:nvGrpSpPr>
        <p:cNvPr id="1" name=""/>
        <p:cNvGrpSpPr/>
        <p:nvPr/>
      </p:nvGrpSpPr>
      <p:grpSpPr/>
      <p:pic>
        <p:nvPicPr>
          <p:cNvPr id="2" name="Picture 1" descr="dezaak-logo.png"/>
          <p:cNvPicPr>
            <a:picLocks noChangeAspect="1"/>
          </p:cNvPicPr>
          <p:nvPr/>
        </p:nvPicPr>
        <p:blipFill>
          <a:blip r:embed="rId2"/>
          <a:stretch>
            <a:fillRect/>
          </a:stretch>
        </p:blipFill>
        <p:spPr>
          <a:xfrm>
            <a:off x="457200" y="258445"/>
            <a:ext cx="1155700" cy="346709"/>
          </a:xfrm>
          <a:prstGeom prst="rect">
            <a:avLst/>
          </a:prstGeom>
        </p:spPr>
      </p:pic>
      <p:sp>
        <p:nvSpPr>
          <p:cNvPr id="3" name="TextBox 2"/>
          <p:cNvSpPr txBox="1"/>
          <p:nvPr/>
        </p:nvSpPr>
        <p:spPr>
          <a:xfrm>
            <a:off x="9144000" y="330200"/>
            <a:ext cx="2603500" cy="245618"/>
          </a:xfrm>
          <a:prstGeom prst="rect">
            <a:avLst/>
          </a:prstGeom>
          <a:noFill/>
        </p:spPr>
        <p:txBody>
          <a:bodyPr wrap="square" lIns="0" rIns="0" tIns="0" bIns="0">
            <a:spAutoFit/>
          </a:bodyPr>
          <a:lstStyle/>
          <a:p>
            <a:pPr>
              <a:lnSpc>
                <a:spcPct val="126000"/>
              </a:lnSpc>
              <a:spcAft>
                <a:spcPts val="0"/>
              </a:spcAft>
              <a:defRPr sz="900" b="1">
                <a:solidFill>
                  <a:srgbClr val="667074"/>
                </a:solidFill>
                <a:latin typeface="Roboto"/>
              </a:defRPr>
            </a:pPr>
            <a:r>
              <a:t>LEAD2ORDER × DE ZAAK</a:t>
            </a:r>
          </a:p>
        </p:txBody>
      </p:sp>
      <p:sp>
        <p:nvSpPr>
          <p:cNvPr id="4" name="TextBox 3"/>
          <p:cNvSpPr txBox="1"/>
          <p:nvPr/>
        </p:nvSpPr>
        <p:spPr>
          <a:xfrm>
            <a:off x="457200" y="927100"/>
            <a:ext cx="11303000" cy="597662"/>
          </a:xfrm>
          <a:prstGeom prst="rect">
            <a:avLst/>
          </a:prstGeom>
          <a:noFill/>
        </p:spPr>
        <p:txBody>
          <a:bodyPr wrap="square" lIns="0" rIns="0" tIns="0" bIns="0">
            <a:spAutoFit/>
          </a:bodyPr>
          <a:lstStyle/>
          <a:p>
            <a:pPr>
              <a:lnSpc>
                <a:spcPct val="126000"/>
              </a:lnSpc>
              <a:spcAft>
                <a:spcPts val="0"/>
              </a:spcAft>
              <a:defRPr sz="3100" b="1">
                <a:solidFill>
                  <a:srgbClr val="343B3E"/>
                </a:solidFill>
                <a:latin typeface="Roboto"/>
              </a:defRPr>
            </a:pPr>
            <a:r>
              <a:t>EVALUEREN CAMPAGNEPERIODE</a:t>
            </a:r>
          </a:p>
        </p:txBody>
      </p:sp>
      <p:sp>
        <p:nvSpPr>
          <p:cNvPr id="5" name="Rectangle 4"/>
          <p:cNvSpPr/>
          <p:nvPr/>
        </p:nvSpPr>
        <p:spPr>
          <a:xfrm>
            <a:off x="457200" y="1905000"/>
            <a:ext cx="5448300" cy="4229100"/>
          </a:xfrm>
          <a:prstGeom prst="rect">
            <a:avLst/>
          </a:prstGeom>
          <a:solidFill>
            <a:srgbClr val="EFF0E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6273800" y="1905000"/>
            <a:ext cx="5473700" cy="4229100"/>
          </a:xfrm>
          <a:prstGeom prst="rect">
            <a:avLst/>
          </a:prstGeom>
          <a:solidFill>
            <a:srgbClr val="FDEE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36600" y="2273300"/>
            <a:ext cx="4889500" cy="405638"/>
          </a:xfrm>
          <a:prstGeom prst="rect">
            <a:avLst/>
          </a:prstGeom>
          <a:noFill/>
        </p:spPr>
        <p:txBody>
          <a:bodyPr wrap="square" lIns="0" rIns="0" tIns="0" bIns="0">
            <a:spAutoFit/>
          </a:bodyPr>
          <a:lstStyle/>
          <a:p>
            <a:pPr>
              <a:lnSpc>
                <a:spcPct val="126000"/>
              </a:lnSpc>
              <a:spcAft>
                <a:spcPts val="0"/>
              </a:spcAft>
              <a:defRPr sz="1900" b="1">
                <a:solidFill>
                  <a:srgbClr val="343B3E"/>
                </a:solidFill>
                <a:latin typeface="Roboto"/>
              </a:defRPr>
            </a:pPr>
            <a:r>
              <a:t>RAPPORTAGE &amp; EVALUATIE</a:t>
            </a:r>
          </a:p>
        </p:txBody>
      </p:sp>
      <p:sp>
        <p:nvSpPr>
          <p:cNvPr id="8" name="TextBox 7"/>
          <p:cNvSpPr txBox="1"/>
          <p:nvPr/>
        </p:nvSpPr>
        <p:spPr>
          <a:xfrm>
            <a:off x="736600" y="2870200"/>
            <a:ext cx="4889500" cy="1733804"/>
          </a:xfrm>
          <a:prstGeom prst="rect">
            <a:avLst/>
          </a:prstGeom>
          <a:noFill/>
        </p:spPr>
        <p:txBody>
          <a:bodyPr wrap="square" lIns="0" rIns="0" tIns="0" bIns="0">
            <a:spAutoFit/>
          </a:bodyPr>
          <a:lstStyle/>
          <a:p>
            <a:pPr>
              <a:lnSpc>
                <a:spcPct val="126000"/>
              </a:lnSpc>
              <a:spcAft>
                <a:spcPts val="0"/>
              </a:spcAft>
              <a:defRPr sz="1700" b="0">
                <a:solidFill>
                  <a:srgbClr val="343B3E"/>
                </a:solidFill>
                <a:latin typeface="Roboto"/>
              </a:defRPr>
            </a:pPr>
            <a:r>
              <a:t>Elke maand wordt er per mail een rapportage gestuurd van alle resultaten van de afgelopen maand. In de laatste maand vindt een evaluatie moment plaats. Alle resultaten van de afgelopen maanden worden verzameld in een rapport en geanalyseerd.</a:t>
            </a:r>
          </a:p>
        </p:txBody>
      </p:sp>
      <p:sp>
        <p:nvSpPr>
          <p:cNvPr id="9" name="TextBox 8"/>
          <p:cNvSpPr txBox="1"/>
          <p:nvPr/>
        </p:nvSpPr>
        <p:spPr>
          <a:xfrm>
            <a:off x="6553200" y="2273300"/>
            <a:ext cx="4889500" cy="405638"/>
          </a:xfrm>
          <a:prstGeom prst="rect">
            <a:avLst/>
          </a:prstGeom>
          <a:noFill/>
        </p:spPr>
        <p:txBody>
          <a:bodyPr wrap="square" lIns="0" rIns="0" tIns="0" bIns="0">
            <a:spAutoFit/>
          </a:bodyPr>
          <a:lstStyle/>
          <a:p>
            <a:pPr>
              <a:lnSpc>
                <a:spcPct val="126000"/>
              </a:lnSpc>
              <a:spcAft>
                <a:spcPts val="0"/>
              </a:spcAft>
              <a:defRPr sz="1900" b="1">
                <a:solidFill>
                  <a:srgbClr val="343B3E"/>
                </a:solidFill>
                <a:latin typeface="Roboto"/>
              </a:defRPr>
            </a:pPr>
            <a:r>
              <a:t>FEEDBACK PARTNER</a:t>
            </a:r>
          </a:p>
        </p:txBody>
      </p:sp>
      <p:sp>
        <p:nvSpPr>
          <p:cNvPr id="10" name="TextBox 9"/>
          <p:cNvSpPr txBox="1"/>
          <p:nvPr/>
        </p:nvSpPr>
        <p:spPr>
          <a:xfrm>
            <a:off x="6553200" y="2870200"/>
            <a:ext cx="4889500" cy="1461770"/>
          </a:xfrm>
          <a:prstGeom prst="rect">
            <a:avLst/>
          </a:prstGeom>
          <a:noFill/>
        </p:spPr>
        <p:txBody>
          <a:bodyPr wrap="square" lIns="0" rIns="0" tIns="0" bIns="0">
            <a:spAutoFit/>
          </a:bodyPr>
          <a:lstStyle/>
          <a:p>
            <a:pPr>
              <a:lnSpc>
                <a:spcPct val="126000"/>
              </a:lnSpc>
              <a:spcAft>
                <a:spcPts val="0"/>
              </a:spcAft>
              <a:defRPr sz="1700" b="0">
                <a:solidFill>
                  <a:srgbClr val="343B3E"/>
                </a:solidFill>
                <a:latin typeface="Roboto"/>
              </a:defRPr>
            </a:pPr>
            <a:r>
              <a:t>Voor een compleet overzicht, ontvangen wij graag jullie resultaten &amp; ervaringen één week voorafgaand aan de eindevaluatie. Denk aan; aantal leads, kwaliteit van de gesprekken, time on page etc.</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FFDF8"/>
        </a:solidFill>
        <a:effectLst/>
      </p:bgPr>
    </p:bg>
    <p:spTree>
      <p:nvGrpSpPr>
        <p:cNvPr id="1" name=""/>
        <p:cNvGrpSpPr/>
        <p:nvPr/>
      </p:nvGrpSpPr>
      <p:grpSpPr/>
      <p:pic>
        <p:nvPicPr>
          <p:cNvPr id="2" name="Picture 1" descr="dezaak-logo.png"/>
          <p:cNvPicPr>
            <a:picLocks noChangeAspect="1"/>
          </p:cNvPicPr>
          <p:nvPr/>
        </p:nvPicPr>
        <p:blipFill>
          <a:blip r:embed="rId2"/>
          <a:stretch>
            <a:fillRect/>
          </a:stretch>
        </p:blipFill>
        <p:spPr>
          <a:xfrm>
            <a:off x="457200" y="258445"/>
            <a:ext cx="1155700" cy="346709"/>
          </a:xfrm>
          <a:prstGeom prst="rect">
            <a:avLst/>
          </a:prstGeom>
        </p:spPr>
      </p:pic>
      <p:sp>
        <p:nvSpPr>
          <p:cNvPr id="3" name="TextBox 2"/>
          <p:cNvSpPr txBox="1"/>
          <p:nvPr/>
        </p:nvSpPr>
        <p:spPr>
          <a:xfrm>
            <a:off x="9144000" y="330200"/>
            <a:ext cx="2603500" cy="245618"/>
          </a:xfrm>
          <a:prstGeom prst="rect">
            <a:avLst/>
          </a:prstGeom>
          <a:noFill/>
        </p:spPr>
        <p:txBody>
          <a:bodyPr wrap="square" lIns="0" rIns="0" tIns="0" bIns="0">
            <a:spAutoFit/>
          </a:bodyPr>
          <a:lstStyle/>
          <a:p>
            <a:pPr>
              <a:lnSpc>
                <a:spcPct val="126000"/>
              </a:lnSpc>
              <a:spcAft>
                <a:spcPts val="0"/>
              </a:spcAft>
              <a:defRPr sz="900" b="1">
                <a:solidFill>
                  <a:srgbClr val="667074"/>
                </a:solidFill>
                <a:latin typeface="Roboto"/>
              </a:defRPr>
            </a:pPr>
            <a:r>
              <a:t>LEAD2ORDER × DE ZAAK</a:t>
            </a:r>
          </a:p>
        </p:txBody>
      </p:sp>
      <p:sp>
        <p:nvSpPr>
          <p:cNvPr id="4" name="TextBox 3"/>
          <p:cNvSpPr txBox="1"/>
          <p:nvPr/>
        </p:nvSpPr>
        <p:spPr>
          <a:xfrm>
            <a:off x="457200" y="927100"/>
            <a:ext cx="11303000" cy="597662"/>
          </a:xfrm>
          <a:prstGeom prst="rect">
            <a:avLst/>
          </a:prstGeom>
          <a:noFill/>
        </p:spPr>
        <p:txBody>
          <a:bodyPr wrap="square" lIns="0" rIns="0" tIns="0" bIns="0">
            <a:spAutoFit/>
          </a:bodyPr>
          <a:lstStyle/>
          <a:p>
            <a:pPr>
              <a:lnSpc>
                <a:spcPct val="126000"/>
              </a:lnSpc>
              <a:spcAft>
                <a:spcPts val="0"/>
              </a:spcAft>
              <a:defRPr sz="3100" b="1">
                <a:solidFill>
                  <a:srgbClr val="343B3E"/>
                </a:solidFill>
                <a:latin typeface="Roboto"/>
              </a:defRPr>
            </a:pPr>
            <a:r>
              <a:t>PLANNING</a:t>
            </a:r>
          </a:p>
        </p:txBody>
      </p:sp>
      <p:graphicFrame>
        <p:nvGraphicFramePr>
          <p:cNvPr id="5" name="Table 4"/>
          <p:cNvGraphicFramePr>
            <a:graphicFrameLocks noGrp="1"/>
          </p:cNvGraphicFramePr>
          <p:nvPr/>
        </p:nvGraphicFramePr>
        <p:xfrm>
          <a:off x="457200" y="1790700"/>
          <a:ext cx="11290299" cy="4318000"/>
        </p:xfrm>
        <a:graphic>
          <a:graphicData uri="http://schemas.openxmlformats.org/drawingml/2006/table">
            <a:tbl>
              <a:tblPr firstRow="1" bandRow="1">
                <a:tableStyleId>{5C22544A-7EE6-4342-B048-85BDC9FD1C3A}</a:tableStyleId>
              </a:tblPr>
              <a:tblGrid>
                <a:gridCol w="6999985"/>
                <a:gridCol w="4290314"/>
              </a:tblGrid>
              <a:tr h="431800">
                <a:tc>
                  <a:txBody>
                    <a:bodyPr/>
                    <a:lstStyle/>
                    <a:p>
                      <a:pPr>
                        <a:defRPr sz="1300" b="1">
                          <a:solidFill>
                            <a:srgbClr val="FFFFFF"/>
                          </a:solidFill>
                          <a:latin typeface="Roboto"/>
                        </a:defRPr>
                      </a:pPr>
                      <a:r>
                        <a:t>MEDIA UITING</a:t>
                      </a:r>
                    </a:p>
                  </a:txBody>
                  <a:tcPr marL="139700" marT="88900">
                    <a:solidFill>
                      <a:srgbClr val="343B3E"/>
                    </a:solidFill>
                  </a:tcPr>
                </a:tc>
                <a:tc>
                  <a:txBody>
                    <a:bodyPr/>
                    <a:lstStyle/>
                    <a:p>
                      <a:pPr>
                        <a:defRPr sz="1300" b="1">
                          <a:solidFill>
                            <a:srgbClr val="FFFFFF"/>
                          </a:solidFill>
                          <a:latin typeface="Roboto"/>
                        </a:defRPr>
                      </a:pPr>
                      <a:r>
                        <a:t>PLANNING</a:t>
                      </a:r>
                    </a:p>
                  </a:txBody>
                  <a:tcPr marL="139700" marT="88900">
                    <a:solidFill>
                      <a:srgbClr val="343B3E"/>
                    </a:solidFill>
                  </a:tcPr>
                </a:tc>
              </a:tr>
              <a:tr h="431800">
                <a:tc>
                  <a:txBody>
                    <a:bodyPr/>
                    <a:lstStyle/>
                    <a:p>
                      <a:pPr>
                        <a:defRPr sz="1300" b="0">
                          <a:solidFill>
                            <a:srgbClr val="343B3E"/>
                          </a:solidFill>
                          <a:latin typeface="Roboto"/>
                        </a:defRPr>
                      </a:pPr>
                      <a:r>
                        <a:t>Feedbackronde</a:t>
                      </a:r>
                    </a:p>
                  </a:txBody>
                  <a:tcPr marL="139700" marT="88900">
                    <a:solidFill>
                      <a:srgbClr val="FDEEF0"/>
                    </a:solidFill>
                  </a:tcPr>
                </a:tc>
                <a:tc>
                  <a:txBody>
                    <a:bodyPr/>
                    <a:lstStyle/>
                    <a:p>
                      <a:pPr>
                        <a:defRPr sz="1300" b="1">
                          <a:solidFill>
                            <a:srgbClr val="343B3E"/>
                          </a:solidFill>
                          <a:latin typeface="Roboto"/>
                        </a:defRPr>
                      </a:pPr>
                    </a:p>
                  </a:txBody>
                  <a:tcPr marL="139700" marT="88900">
                    <a:solidFill>
                      <a:srgbClr val="FDEEF0"/>
                    </a:solidFill>
                  </a:tcPr>
                </a:tc>
              </a:tr>
              <a:tr h="431800">
                <a:tc>
                  <a:txBody>
                    <a:bodyPr/>
                    <a:lstStyle/>
                    <a:p>
                      <a:pPr>
                        <a:defRPr sz="1300" b="0">
                          <a:solidFill>
                            <a:srgbClr val="343B3E"/>
                          </a:solidFill>
                          <a:latin typeface="Roboto"/>
                        </a:defRPr>
                      </a:pPr>
                      <a:r>
                        <a:t>Website uitingen live</a:t>
                      </a:r>
                    </a:p>
                  </a:txBody>
                  <a:tcPr marL="139700" marT="88900">
                    <a:solidFill>
                      <a:srgbClr val="EFF0ED"/>
                    </a:solidFill>
                  </a:tcPr>
                </a:tc>
                <a:tc>
                  <a:txBody>
                    <a:bodyPr/>
                    <a:lstStyle/>
                    <a:p>
                      <a:pPr>
                        <a:defRPr sz="1300" b="1">
                          <a:solidFill>
                            <a:srgbClr val="343B3E"/>
                          </a:solidFill>
                          <a:latin typeface="Roboto"/>
                        </a:defRPr>
                      </a:pPr>
                      <a:r>
                        <a:t>eerste week september</a:t>
                      </a:r>
                    </a:p>
                  </a:txBody>
                  <a:tcPr marL="139700" marT="88900">
                    <a:solidFill>
                      <a:srgbClr val="EFF0ED"/>
                    </a:solidFill>
                  </a:tcPr>
                </a:tc>
              </a:tr>
              <a:tr h="431800">
                <a:tc>
                  <a:txBody>
                    <a:bodyPr/>
                    <a:lstStyle/>
                    <a:p>
                      <a:pPr>
                        <a:defRPr sz="1300" b="0">
                          <a:solidFill>
                            <a:srgbClr val="343B3E"/>
                          </a:solidFill>
                          <a:latin typeface="Roboto"/>
                        </a:defRPr>
                      </a:pPr>
                      <a:r>
                        <a:t>Social campagne</a:t>
                      </a:r>
                    </a:p>
                  </a:txBody>
                  <a:tcPr marL="139700" marT="88900">
                    <a:solidFill>
                      <a:srgbClr val="FDEEF0"/>
                    </a:solidFill>
                  </a:tcPr>
                </a:tc>
                <a:tc>
                  <a:txBody>
                    <a:bodyPr/>
                    <a:lstStyle/>
                    <a:p>
                      <a:pPr>
                        <a:defRPr sz="1300" b="1">
                          <a:solidFill>
                            <a:srgbClr val="343B3E"/>
                          </a:solidFill>
                          <a:latin typeface="Roboto"/>
                        </a:defRPr>
                      </a:pPr>
                      <a:r>
                        <a:t>eerste week september</a:t>
                      </a:r>
                    </a:p>
                  </a:txBody>
                  <a:tcPr marL="139700" marT="88900">
                    <a:solidFill>
                      <a:srgbClr val="FDEEF0"/>
                    </a:solidFill>
                  </a:tcPr>
                </a:tc>
              </a:tr>
              <a:tr h="431800">
                <a:tc>
                  <a:txBody>
                    <a:bodyPr/>
                    <a:lstStyle/>
                    <a:p>
                      <a:pPr>
                        <a:defRPr sz="1300" b="0">
                          <a:solidFill>
                            <a:srgbClr val="343B3E"/>
                          </a:solidFill>
                          <a:latin typeface="Roboto"/>
                        </a:defRPr>
                      </a:pPr>
                      <a:r>
                        <a:t>Dedicated mailing</a:t>
                      </a:r>
                    </a:p>
                  </a:txBody>
                  <a:tcPr marL="139700" marT="88900">
                    <a:solidFill>
                      <a:srgbClr val="EFF0ED"/>
                    </a:solidFill>
                  </a:tcPr>
                </a:tc>
                <a:tc>
                  <a:txBody>
                    <a:bodyPr/>
                    <a:lstStyle/>
                    <a:p>
                      <a:pPr>
                        <a:defRPr sz="1300" b="1">
                          <a:solidFill>
                            <a:srgbClr val="343B3E"/>
                          </a:solidFill>
                          <a:latin typeface="Roboto"/>
                        </a:defRPr>
                      </a:pPr>
                      <a:r>
                        <a:t>16 september</a:t>
                      </a:r>
                    </a:p>
                  </a:txBody>
                  <a:tcPr marL="139700" marT="88900">
                    <a:solidFill>
                      <a:srgbClr val="EFF0ED"/>
                    </a:solidFill>
                  </a:tcPr>
                </a:tc>
              </a:tr>
              <a:tr h="431800">
                <a:tc>
                  <a:txBody>
                    <a:bodyPr/>
                    <a:lstStyle/>
                    <a:p>
                      <a:pPr>
                        <a:defRPr sz="1300" b="0">
                          <a:solidFill>
                            <a:srgbClr val="343B3E"/>
                          </a:solidFill>
                          <a:latin typeface="Roboto"/>
                        </a:defRPr>
                      </a:pPr>
                      <a:r>
                        <a:t>Analyseren &amp; optimaliseren</a:t>
                      </a:r>
                    </a:p>
                  </a:txBody>
                  <a:tcPr marL="139700" marT="88900">
                    <a:solidFill>
                      <a:srgbClr val="FDEEF0"/>
                    </a:solidFill>
                  </a:tcPr>
                </a:tc>
                <a:tc>
                  <a:txBody>
                    <a:bodyPr/>
                    <a:lstStyle/>
                    <a:p>
                      <a:pPr>
                        <a:defRPr sz="1300" b="1">
                          <a:solidFill>
                            <a:srgbClr val="343B3E"/>
                          </a:solidFill>
                          <a:latin typeface="Roboto"/>
                        </a:defRPr>
                      </a:pPr>
                    </a:p>
                  </a:txBody>
                  <a:tcPr marL="139700" marT="88900">
                    <a:solidFill>
                      <a:srgbClr val="FDEEF0"/>
                    </a:solidFill>
                  </a:tcPr>
                </a:tc>
              </a:tr>
              <a:tr h="431800">
                <a:tc>
                  <a:txBody>
                    <a:bodyPr/>
                    <a:lstStyle/>
                    <a:p>
                      <a:pPr>
                        <a:defRPr sz="1300" b="0">
                          <a:solidFill>
                            <a:srgbClr val="343B3E"/>
                          </a:solidFill>
                          <a:latin typeface="Roboto"/>
                        </a:defRPr>
                      </a:pPr>
                      <a:r>
                        <a:t>Advertorial 1</a:t>
                      </a:r>
                    </a:p>
                  </a:txBody>
                  <a:tcPr marL="139700" marT="88900">
                    <a:solidFill>
                      <a:srgbClr val="EFF0ED"/>
                    </a:solidFill>
                  </a:tcPr>
                </a:tc>
                <a:tc>
                  <a:txBody>
                    <a:bodyPr/>
                    <a:lstStyle/>
                    <a:p>
                      <a:pPr>
                        <a:defRPr sz="1300" b="1">
                          <a:solidFill>
                            <a:srgbClr val="343B3E"/>
                          </a:solidFill>
                          <a:latin typeface="Roboto"/>
                        </a:defRPr>
                      </a:pPr>
                      <a:r>
                        <a:t>25 september</a:t>
                      </a:r>
                    </a:p>
                  </a:txBody>
                  <a:tcPr marL="139700" marT="88900">
                    <a:solidFill>
                      <a:srgbClr val="EFF0ED"/>
                    </a:solidFill>
                  </a:tcPr>
                </a:tc>
              </a:tr>
              <a:tr h="431800">
                <a:tc>
                  <a:txBody>
                    <a:bodyPr/>
                    <a:lstStyle/>
                    <a:p>
                      <a:pPr>
                        <a:defRPr sz="1300" b="0">
                          <a:solidFill>
                            <a:srgbClr val="343B3E"/>
                          </a:solidFill>
                          <a:latin typeface="Roboto"/>
                        </a:defRPr>
                      </a:pPr>
                      <a:r>
                        <a:t>Advertorial 2</a:t>
                      </a:r>
                    </a:p>
                  </a:txBody>
                  <a:tcPr marL="139700" marT="88900">
                    <a:solidFill>
                      <a:srgbClr val="FDEEF0"/>
                    </a:solidFill>
                  </a:tcPr>
                </a:tc>
                <a:tc>
                  <a:txBody>
                    <a:bodyPr/>
                    <a:lstStyle/>
                    <a:p>
                      <a:pPr>
                        <a:defRPr sz="1300" b="1">
                          <a:solidFill>
                            <a:srgbClr val="343B3E"/>
                          </a:solidFill>
                          <a:latin typeface="Roboto"/>
                        </a:defRPr>
                      </a:pPr>
                      <a:r>
                        <a:t>30 oktober</a:t>
                      </a:r>
                    </a:p>
                  </a:txBody>
                  <a:tcPr marL="139700" marT="88900">
                    <a:solidFill>
                      <a:srgbClr val="FDEEF0"/>
                    </a:solidFill>
                  </a:tcPr>
                </a:tc>
              </a:tr>
              <a:tr h="431800">
                <a:tc>
                  <a:txBody>
                    <a:bodyPr/>
                    <a:lstStyle/>
                    <a:p>
                      <a:pPr>
                        <a:defRPr sz="1300" b="0">
                          <a:solidFill>
                            <a:srgbClr val="343B3E"/>
                          </a:solidFill>
                          <a:latin typeface="Roboto"/>
                        </a:defRPr>
                      </a:pPr>
                      <a:r>
                        <a:t>Resultaten &amp; feedback</a:t>
                      </a:r>
                    </a:p>
                  </a:txBody>
                  <a:tcPr marL="139700" marT="88900">
                    <a:solidFill>
                      <a:srgbClr val="EFF0ED"/>
                    </a:solidFill>
                  </a:tcPr>
                </a:tc>
                <a:tc>
                  <a:txBody>
                    <a:bodyPr/>
                    <a:lstStyle/>
                    <a:p>
                      <a:pPr>
                        <a:defRPr sz="1300" b="1">
                          <a:solidFill>
                            <a:srgbClr val="343B3E"/>
                          </a:solidFill>
                          <a:latin typeface="Roboto"/>
                        </a:defRPr>
                      </a:pPr>
                    </a:p>
                  </a:txBody>
                  <a:tcPr marL="139700" marT="88900">
                    <a:solidFill>
                      <a:srgbClr val="EFF0ED"/>
                    </a:solidFill>
                  </a:tcPr>
                </a:tc>
              </a:tr>
              <a:tr h="431800">
                <a:tc>
                  <a:txBody>
                    <a:bodyPr/>
                    <a:lstStyle/>
                    <a:p>
                      <a:pPr>
                        <a:defRPr sz="1300" b="0">
                          <a:solidFill>
                            <a:srgbClr val="343B3E"/>
                          </a:solidFill>
                          <a:latin typeface="Roboto"/>
                        </a:defRPr>
                      </a:pPr>
                      <a:r>
                        <a:t>Eindevaluatie</a:t>
                      </a:r>
                    </a:p>
                  </a:txBody>
                  <a:tcPr marL="139700" marT="88900">
                    <a:solidFill>
                      <a:srgbClr val="FDEEF0"/>
                    </a:solidFill>
                  </a:tcPr>
                </a:tc>
                <a:tc>
                  <a:txBody>
                    <a:bodyPr/>
                    <a:lstStyle/>
                    <a:p>
                      <a:pPr>
                        <a:defRPr sz="1300" b="1">
                          <a:solidFill>
                            <a:srgbClr val="343B3E"/>
                          </a:solidFill>
                          <a:latin typeface="Roboto"/>
                        </a:defRPr>
                      </a:pPr>
                      <a:r>
                        <a:t>eind september</a:t>
                      </a:r>
                    </a:p>
                  </a:txBody>
                  <a:tcPr marL="139700" marT="88900">
                    <a:solidFill>
                      <a:srgbClr val="FDEEF0"/>
                    </a:solidFill>
                  </a:tcPr>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Kick-off meeting · LEAD2ORDER × De Zaak</dc:title>
  <dc:subject/>
  <dc:creator>De Zaak</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