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1899b2a4adc4f57" /><Relationship Type="http://schemas.openxmlformats.org/officeDocument/2006/relationships/extended-properties" Target="/docProps/app.xml" Id="R95dc5054c38d4559" /><Relationship Type="http://schemas.openxmlformats.org/officeDocument/2006/relationships/officeDocument" Target="/ppt/presentation.xml" Id="R61f2b9d31133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9cdcc10e4443c"/>
  </p:sldMasterIdLst>
  <p:notesMasterIdLst>
    <p:notesMasterId xmlns:r="http://schemas.openxmlformats.org/officeDocument/2006/relationships" r:id="R1ded7b317b6c400a"/>
  </p:notesMasterIdLst>
  <p:sldIdLst>
    <p:sldId xmlns:r="http://schemas.openxmlformats.org/officeDocument/2006/relationships" id="256" r:id="Rd703e7d91eda4f4e"/>
    <p:sldId xmlns:r="http://schemas.openxmlformats.org/officeDocument/2006/relationships" id="257" r:id="R77aafff88bac4129"/>
    <p:sldId xmlns:r="http://schemas.openxmlformats.org/officeDocument/2006/relationships" id="258" r:id="R402269760d2043a9"/>
    <p:sldId xmlns:r="http://schemas.openxmlformats.org/officeDocument/2006/relationships" id="259" r:id="Rae3fc4c247e94600"/>
    <p:sldId xmlns:r="http://schemas.openxmlformats.org/officeDocument/2006/relationships" id="260" r:id="R657de6fe43c24a27"/>
    <p:sldId xmlns:r="http://schemas.openxmlformats.org/officeDocument/2006/relationships" id="261" r:id="R63dd16cab8d84f01"/>
    <p:sldId xmlns:r="http://schemas.openxmlformats.org/officeDocument/2006/relationships" id="262" r:id="R75af10e255e7497b"/>
    <p:sldId xmlns:r="http://schemas.openxmlformats.org/officeDocument/2006/relationships" id="263" r:id="R35f035019a824cc2"/>
    <p:sldId xmlns:r="http://schemas.openxmlformats.org/officeDocument/2006/relationships" id="264" r:id="Ra825d65bb2444401"/>
    <p:sldId xmlns:r="http://schemas.openxmlformats.org/officeDocument/2006/relationships" id="265" r:id="R6d0b442dec1b4638"/>
    <p:sldId xmlns:r="http://schemas.openxmlformats.org/officeDocument/2006/relationships" id="266" r:id="R09315d9bc84b436f"/>
    <p:sldId xmlns:r="http://schemas.openxmlformats.org/officeDocument/2006/relationships" id="267" r:id="R941a8c6c8882499c"/>
    <p:sldId xmlns:r="http://schemas.openxmlformats.org/officeDocument/2006/relationships" id="268" r:id="Rb355bed2277f48e1"/>
    <p:sldId xmlns:r="http://schemas.openxmlformats.org/officeDocument/2006/relationships" id="269" r:id="R32502e2369514817"/>
    <p:sldId xmlns:r="http://schemas.openxmlformats.org/officeDocument/2006/relationships" id="270" r:id="R1c85c37aae094c57"/>
    <p:sldId xmlns:r="http://schemas.openxmlformats.org/officeDocument/2006/relationships" id="271" r:id="Rc8e85463fd56461c"/>
    <p:sldId xmlns:r="http://schemas.openxmlformats.org/officeDocument/2006/relationships" id="272" r:id="Reb4d142ae1cb4f04"/>
    <p:sldId xmlns:r="http://schemas.openxmlformats.org/officeDocument/2006/relationships" id="273" r:id="R8748a371372f4067"/>
    <p:sldId xmlns:r="http://schemas.openxmlformats.org/officeDocument/2006/relationships" id="274" r:id="Rcf649065c99b4b11"/>
    <p:sldId xmlns:r="http://schemas.openxmlformats.org/officeDocument/2006/relationships" id="275" r:id="Rb74c7da77fe840de"/>
    <p:sldId xmlns:r="http://schemas.openxmlformats.org/officeDocument/2006/relationships" id="276" r:id="R403c8ae241af441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081c79a82b94c72" /><Relationship Type="http://schemas.openxmlformats.org/officeDocument/2006/relationships/slideMaster" Target="/ppt/slideMasters/slideMaster1.xml" Id="R0769cdcc10e4443c" /><Relationship Type="http://schemas.openxmlformats.org/officeDocument/2006/relationships/notesMaster" Target="/ppt/notesMasters/notesMaster1.xml" Id="R1ded7b317b6c400a" /><Relationship Type="http://schemas.openxmlformats.org/officeDocument/2006/relationships/presProps" Target="/ppt/presProps.xml" Id="Rde4185c384f74b78" /><Relationship Type="http://schemas.openxmlformats.org/officeDocument/2006/relationships/tableStyles" Target="/ppt/tableStyles.xml" Id="Ra5e762ef94924a1c" /><Relationship Type="http://schemas.openxmlformats.org/officeDocument/2006/relationships/slide" Target="/ppt/slides/slide1.xml" Id="Rd703e7d91eda4f4e" /><Relationship Type="http://schemas.openxmlformats.org/officeDocument/2006/relationships/slide" Target="/ppt/slides/slide2.xml" Id="R77aafff88bac4129" /><Relationship Type="http://schemas.openxmlformats.org/officeDocument/2006/relationships/slide" Target="/ppt/slides/slide3.xml" Id="R402269760d2043a9" /><Relationship Type="http://schemas.openxmlformats.org/officeDocument/2006/relationships/slide" Target="/ppt/slides/slide4.xml" Id="Rae3fc4c247e94600" /><Relationship Type="http://schemas.openxmlformats.org/officeDocument/2006/relationships/slide" Target="/ppt/slides/slide5.xml" Id="R657de6fe43c24a27" /><Relationship Type="http://schemas.openxmlformats.org/officeDocument/2006/relationships/slide" Target="/ppt/slides/slide6.xml" Id="R63dd16cab8d84f01" /><Relationship Type="http://schemas.openxmlformats.org/officeDocument/2006/relationships/slide" Target="/ppt/slides/slide7.xml" Id="R75af10e255e7497b" /><Relationship Type="http://schemas.openxmlformats.org/officeDocument/2006/relationships/slide" Target="/ppt/slides/slide8.xml" Id="R35f035019a824cc2" /><Relationship Type="http://schemas.openxmlformats.org/officeDocument/2006/relationships/slide" Target="/ppt/slides/slide9.xml" Id="Ra825d65bb2444401" /><Relationship Type="http://schemas.openxmlformats.org/officeDocument/2006/relationships/slide" Target="/ppt/slides/slide10.xml" Id="R6d0b442dec1b4638" /><Relationship Type="http://schemas.openxmlformats.org/officeDocument/2006/relationships/slide" Target="/ppt/slides/slide11.xml" Id="R09315d9bc84b436f" /><Relationship Type="http://schemas.openxmlformats.org/officeDocument/2006/relationships/slide" Target="/ppt/slides/slide12.xml" Id="R941a8c6c8882499c" /><Relationship Type="http://schemas.openxmlformats.org/officeDocument/2006/relationships/slide" Target="/ppt/slides/slide13.xml" Id="Rb355bed2277f48e1" /><Relationship Type="http://schemas.openxmlformats.org/officeDocument/2006/relationships/slide" Target="/ppt/slides/slide14.xml" Id="R32502e2369514817" /><Relationship Type="http://schemas.openxmlformats.org/officeDocument/2006/relationships/slide" Target="/ppt/slides/slide15.xml" Id="R1c85c37aae094c57" /><Relationship Type="http://schemas.openxmlformats.org/officeDocument/2006/relationships/slide" Target="/ppt/slides/slide16.xml" Id="Rc8e85463fd56461c" /><Relationship Type="http://schemas.openxmlformats.org/officeDocument/2006/relationships/slide" Target="/ppt/slides/slide17.xml" Id="Reb4d142ae1cb4f04" /><Relationship Type="http://schemas.openxmlformats.org/officeDocument/2006/relationships/slide" Target="/ppt/slides/slide18.xml" Id="R8748a371372f4067" /><Relationship Type="http://schemas.openxmlformats.org/officeDocument/2006/relationships/slide" Target="/ppt/slides/slide19.xml" Id="Rcf649065c99b4b11" /><Relationship Type="http://schemas.openxmlformats.org/officeDocument/2006/relationships/slide" Target="/ppt/slides/slide20.xml" Id="Rb74c7da77fe840de" /><Relationship Type="http://schemas.openxmlformats.org/officeDocument/2006/relationships/slide" Target="/ppt/slides/slide21.xml" Id="R403c8ae241af441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37dc30f1e1e4d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730053ec1ac4729" /><Relationship Type="http://schemas.openxmlformats.org/officeDocument/2006/relationships/notesMaster" Target="/ppt/notesMasters/notesMaster1.xml" Id="Ra9e4ee360867490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889f6c02b14af2" /><Relationship Type="http://schemas.openxmlformats.org/officeDocument/2006/relationships/notesMaster" Target="/ppt/notesMasters/notesMaster1.xml" Id="R213d67e6eb844c8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e745aefbc9541a7" /><Relationship Type="http://schemas.openxmlformats.org/officeDocument/2006/relationships/notesMaster" Target="/ppt/notesMasters/notesMaster1.xml" Id="R167fc178d3534eb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c7debf609924b25" /><Relationship Type="http://schemas.openxmlformats.org/officeDocument/2006/relationships/notesMaster" Target="/ppt/notesMasters/notesMaster1.xml" Id="R084fbcd1239c4c8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9e6aa985d244ea9" /><Relationship Type="http://schemas.openxmlformats.org/officeDocument/2006/relationships/notesMaster" Target="/ppt/notesMasters/notesMaster1.xml" Id="Rb74a4d716959427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be2bdfd7c4447cf" /><Relationship Type="http://schemas.openxmlformats.org/officeDocument/2006/relationships/notesMaster" Target="/ppt/notesMasters/notesMaster1.xml" Id="R229ab143f18c4a7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076ba820b54481d" /><Relationship Type="http://schemas.openxmlformats.org/officeDocument/2006/relationships/notesMaster" Target="/ppt/notesMasters/notesMaster1.xml" Id="Rfe58c33524504e2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e3f4ffb8bb04397" /><Relationship Type="http://schemas.openxmlformats.org/officeDocument/2006/relationships/notesMaster" Target="/ppt/notesMasters/notesMaster1.xml" Id="R02237e4651ff440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bb099bc0f1d42eb" /><Relationship Type="http://schemas.openxmlformats.org/officeDocument/2006/relationships/notesMaster" Target="/ppt/notesMasters/notesMaster1.xml" Id="R7071cc764cff456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0bf7645d6cc47e6" /><Relationship Type="http://schemas.openxmlformats.org/officeDocument/2006/relationships/notesMaster" Target="/ppt/notesMasters/notesMaster1.xml" Id="Rbf4ff5c1a55e412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b6c5e1753824af4" /><Relationship Type="http://schemas.openxmlformats.org/officeDocument/2006/relationships/notesMaster" Target="/ppt/notesMasters/notesMaster1.xml" Id="Rd50251a89a234a3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2d6f0d53e6d406f" /><Relationship Type="http://schemas.openxmlformats.org/officeDocument/2006/relationships/notesMaster" Target="/ppt/notesMasters/notesMaster1.xml" Id="Rfe02aada26cc480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3e19c6f557a41c3" /><Relationship Type="http://schemas.openxmlformats.org/officeDocument/2006/relationships/notesMaster" Target="/ppt/notesMasters/notesMaster1.xml" Id="R2b154133677841e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f6024bf703b43a7" /><Relationship Type="http://schemas.openxmlformats.org/officeDocument/2006/relationships/notesMaster" Target="/ppt/notesMasters/notesMaster1.xml" Id="Rc25c7df40a9d497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e238974b0d345d8" /><Relationship Type="http://schemas.openxmlformats.org/officeDocument/2006/relationships/notesMaster" Target="/ppt/notesMasters/notesMaster1.xml" Id="R9080fea688dd42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8c519ef52c54659" /><Relationship Type="http://schemas.openxmlformats.org/officeDocument/2006/relationships/notesMaster" Target="/ppt/notesMasters/notesMaster1.xml" Id="R2f933e3c7502485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ee554453a224ed7" /><Relationship Type="http://schemas.openxmlformats.org/officeDocument/2006/relationships/notesMaster" Target="/ppt/notesMasters/notesMaster1.xml" Id="R43dd604668f74b0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0deef1ff5674202" /><Relationship Type="http://schemas.openxmlformats.org/officeDocument/2006/relationships/notesMaster" Target="/ppt/notesMasters/notesMaster1.xml" Id="R88f0f61fada8445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c49a66ca1604b66" /><Relationship Type="http://schemas.openxmlformats.org/officeDocument/2006/relationships/notesMaster" Target="/ppt/notesMasters/notesMaster1.xml" Id="Rd70efc7944474b6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0490c0695840d2" /><Relationship Type="http://schemas.openxmlformats.org/officeDocument/2006/relationships/notesMaster" Target="/ppt/notesMasters/notesMaster1.xml" Id="Ra6fb4bdda15747a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256f636e59249b1" /><Relationship Type="http://schemas.openxmlformats.org/officeDocument/2006/relationships/notesMaster" Target="/ppt/notesMasters/notesMaster1.xml" Id="Raca273dd219641b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docs/visuals/STYLE-SYSTEM.md</a:t>
            </a:r>
          </a:p>
          <a:p xmlns:a="http://schemas.openxmlformats.org/drawingml/2006/main">
            <a:r>
              <a:t>public/images/dezaak-illustraties/hero/duurzaam-ondernemen.webp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docs/visuals/AI-STARTPROMPT.md</a:t>
            </a:r>
          </a:p>
          <a:p xmlns:a="http://schemas.openxmlformats.org/drawingml/2006/main">
            <a:r>
              <a:t>docs/visuals/ASSET-LIBRARY.md</a:t>
            </a:r>
          </a:p>
          <a:p xmlns:a="http://schemas.openxmlformats.org/drawingml/2006/main">
            <a:r>
              <a:t>.agents/skills/dezaak-werkplaats/SKILL.md</a:t>
            </a:r>
          </a:p>
          <a:p xmlns:a="http://schemas.openxmlformats.org/drawingml/2006/main">
            <a:r>
              <a:t>.claude/skills/dezaak-werkplaats/SKILL.md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docs/visuals/referenties/personas-2026/page-5.jpg</a:t>
            </a:r>
          </a:p>
          <a:p xmlns:a="http://schemas.openxmlformats.org/drawingml/2006/main">
            <a:r>
              <a:t>docs/visuals/DE-ZAAK-VISUELE-STIJLGIDS.md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User-provided De-Zaak-persona-posters-A3-2026.pdf</a:t>
            </a:r>
          </a:p>
          <a:p xmlns:a="http://schemas.openxmlformats.org/drawingml/2006/main">
            <a:r>
              <a:t>docs/visuals/referenties/personas-2026/page-{1..4}.jpg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docs/visuals/referenties/personas-2026/scene-1.jpg</a:t>
            </a:r>
          </a:p>
          <a:p xmlns:a="http://schemas.openxmlformats.org/drawingml/2006/main">
            <a:r>
              <a:t>docs/visuals/DE-ZAAK-VISUELE-STIJLGIDS.md#7-personas-sturen-inhoud-én-beeld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docs/visuals/referenties/personas-2026/scene-2.jpg</a:t>
            </a:r>
          </a:p>
          <a:p xmlns:a="http://schemas.openxmlformats.org/drawingml/2006/main">
            <a:r>
              <a:t>ClickUp task 86c94ubt5</a:t>
            </a:r>
          </a:p>
          <a:p xmlns:a="http://schemas.openxmlformats.org/drawingml/2006/main">
            <a:r>
              <a:t>the-hub/src/quarterly-assets/deck-v2.html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docs/visuals/referenties/personas-2026/scene-3.jpg</a:t>
            </a:r>
          </a:p>
          <a:p xmlns:a="http://schemas.openxmlformats.org/drawingml/2006/main">
            <a:r>
              <a:t>docs/visuals/DE-ZAAK-VISUELE-STIJLGIDS.md#8-artikelpatronen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docs/visuals/referenties/personas-2026/scene-4.jpg</a:t>
            </a:r>
          </a:p>
          <a:p xmlns:a="http://schemas.openxmlformats.org/drawingml/2006/main">
            <a:r>
              <a:t>docs/visuals/DE-ZAAK-VISUELE-STIJLGIDS.md#8-artikelpatronen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docs/visuals/DE-ZAAK-VISUELE-STIJLGIDS.md#8-artikelpatronen</a:t>
            </a:r>
          </a:p>
          <a:p xmlns:a="http://schemas.openxmlformats.org/drawingml/2006/main">
            <a:r>
              <a:t>public/images/dezaak-illustraties/hero/ziekmelding-verzuim.webp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docs/visuals/DE-ZAAK-VISUELE-STIJLGIDS.md#8-artikelpatronen</a:t>
            </a:r>
          </a:p>
          <a:p xmlns:a="http://schemas.openxmlformats.org/drawingml/2006/main">
            <a:r>
              <a:t>public/images/dezaak-illustraties/card/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ClickUp task 86c94ubt5 — HTML presentaties</a:t>
            </a:r>
          </a:p>
          <a:p xmlns:a="http://schemas.openxmlformats.org/drawingml/2006/main">
            <a:r>
              <a:t>the-hub/src/quarterly-assets/deck-v2.html</a:t>
            </a:r>
          </a:p>
          <a:p xmlns:a="http://schemas.openxmlformats.org/drawingml/2006/main">
            <a:r>
              <a:t>the-hub/src/lib/monthly-team-meeting.ts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docs/visuals/STYLE-SYSTEM.md</a:t>
            </a:r>
          </a:p>
          <a:p xmlns:a="http://schemas.openxmlformats.org/drawingml/2006/main">
            <a:r>
              <a:t>public/images/dezaak-illustraties/spot/contact.webp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docs/visuals/DE-ZAAK-VISUELE-STIJLGIDS.md#3-kleurcodes</a:t>
            </a:r>
          </a:p>
          <a:p xmlns:a="http://schemas.openxmlformats.org/drawingml/2006/main">
            <a:r>
              <a:t>src/styles/tokens.css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docs/visuals/README.md</a:t>
            </a:r>
          </a:p>
          <a:p xmlns:a="http://schemas.openxmlformats.org/drawingml/2006/main">
            <a:r>
              <a:t>public/images/dezaak-illustraties/hero/cybersecurity.webp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DESIGN.md</a:t>
            </a:r>
          </a:p>
          <a:p xmlns:a="http://schemas.openxmlformats.org/drawingml/2006/main">
            <a:r>
              <a:t>src/styles/tokens.css</a:t>
            </a:r>
          </a:p>
          <a:p xmlns:a="http://schemas.openxmlformats.org/drawingml/2006/main">
            <a:r>
              <a:t>docs/visuals/STYLE-SYSTEM.md</a:t>
            </a:r>
          </a:p>
          <a:p xmlns:a="http://schemas.openxmlformats.org/drawingml/2006/main">
            <a:r>
              <a:t>public/images/dezaak-illustraties/card/boekhouding-uitbesteden.webp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docs/visuals/STYLE-SYSTEM.md</a:t>
            </a:r>
          </a:p>
          <a:p xmlns:a="http://schemas.openxmlformats.org/drawingml/2006/main">
            <a:r>
              <a:t>public/images/dezaak-illustraties/card/auto-van-de-zaak.webp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docs/visuals/STYLE-SYSTEM.md</a:t>
            </a:r>
          </a:p>
          <a:p xmlns:a="http://schemas.openxmlformats.org/drawingml/2006/main">
            <a:r>
              <a:t>public/images/dezaak-illustraties/{spot,card,hero}/personeel-aannemen.webp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docs/visuals/STYLE-SYSTEM.md</a:t>
            </a:r>
          </a:p>
          <a:p xmlns:a="http://schemas.openxmlformats.org/drawingml/2006/main">
            <a:r>
              <a:t>src/styles/tokens.css</a:t>
            </a:r>
          </a:p>
          <a:p xmlns:a="http://schemas.openxmlformats.org/drawingml/2006/main">
            <a:r>
              <a:t>public/images/dezaak-illustraties/hero/zakelijke-rekening.webp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docs/visuals/SOP-NIEUWE-UITING.md</a:t>
            </a:r>
          </a:p>
          <a:p xmlns:a="http://schemas.openxmlformats.org/drawingml/2006/main">
            <a:r>
              <a:t>docs/visuals/QA-CHECKLIST.md</a:t>
            </a:r>
          </a:p>
          <a:p xmlns:a="http://schemas.openxmlformats.org/drawingml/2006/main">
            <a:r>
              <a:t>public/images/dezaak-illustraties/spot/partners.webp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docs/visuals/CHANNEL-RECIPES.md</a:t>
            </a:r>
          </a:p>
          <a:p xmlns:a="http://schemas.openxmlformats.org/drawingml/2006/main">
            <a:r>
              <a:t>docs/visuals/ASSET-LIBRARY.md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Bronnen in deze repository:</a:t>
            </a:r>
          </a:p>
          <a:p xmlns:a="http://schemas.openxmlformats.org/drawingml/2006/main">
            <a:r>
              <a:t>docs/visuals/ASSET-LIBRARY.md</a:t>
            </a:r>
          </a:p>
          <a:p xmlns:a="http://schemas.openxmlformats.org/drawingml/2006/main">
            <a:r>
              <a:t>public/images/dezaak-illustraties/card/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086a7571649f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b70902ca930433e" /><Relationship Type="http://schemas.openxmlformats.org/officeDocument/2006/relationships/slideLayout" Target="/ppt/slideLayouts/slideLayout1.xml" Id="Raee1179270bb437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1179270bb437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109c8b4bc4b3a" /><Relationship Type="http://schemas.openxmlformats.org/officeDocument/2006/relationships/image" Target="/ppt/media/image.bin" Id="R0bfc3f7781d448a5" /><Relationship Type="http://schemas.openxmlformats.org/officeDocument/2006/relationships/notesSlide" Target="/ppt/notesSlides/notesSlide1.xml" Id="Rbe639e966849428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1cebb3be4282" /><Relationship Type="http://schemas.openxmlformats.org/officeDocument/2006/relationships/image" Target="/ppt/media/image17.bin" Id="Ra547a86a70554084" /><Relationship Type="http://schemas.openxmlformats.org/officeDocument/2006/relationships/notesSlide" Target="/ppt/notesSlides/notesSlide10.xml" Id="R4516f25096c24eb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fea04b594928" /><Relationship Type="http://schemas.openxmlformats.org/officeDocument/2006/relationships/image" Target="/ppt/media/image.jpeg" Id="R6144f3575e7c4ee3" /><Relationship Type="http://schemas.openxmlformats.org/officeDocument/2006/relationships/notesSlide" Target="/ppt/notesSlides/notesSlide11.xml" Id="R163e5cf97eb54e3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141fe9995497f" /><Relationship Type="http://schemas.openxmlformats.org/officeDocument/2006/relationships/image" Target="/ppt/media/image2.jpeg" Id="R7e9ce84ec38545b2" /><Relationship Type="http://schemas.openxmlformats.org/officeDocument/2006/relationships/image" Target="/ppt/media/image3.jpeg" Id="Rbb3945bf5bc046cb" /><Relationship Type="http://schemas.openxmlformats.org/officeDocument/2006/relationships/image" Target="/ppt/media/image4.jpeg" Id="Rb3b1ea04d3584a9e" /><Relationship Type="http://schemas.openxmlformats.org/officeDocument/2006/relationships/image" Target="/ppt/media/image5.jpeg" Id="R2c098a0c0d8140e2" /><Relationship Type="http://schemas.openxmlformats.org/officeDocument/2006/relationships/notesSlide" Target="/ppt/notesSlides/notesSlide12.xml" Id="R3b1b9f2632604c8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a2bdc7694595" /><Relationship Type="http://schemas.openxmlformats.org/officeDocument/2006/relationships/image" Target="/ppt/media/image6.jpeg" Id="R1e7dec54d1944d08" /><Relationship Type="http://schemas.openxmlformats.org/officeDocument/2006/relationships/notesSlide" Target="/ppt/notesSlides/notesSlide13.xml" Id="R14539d7ad4c04d2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6faab8b44a4a" /><Relationship Type="http://schemas.openxmlformats.org/officeDocument/2006/relationships/image" Target="/ppt/media/image7.jpeg" Id="R93853e876ff443da" /><Relationship Type="http://schemas.openxmlformats.org/officeDocument/2006/relationships/notesSlide" Target="/ppt/notesSlides/notesSlide14.xml" Id="Ra527c611f57648c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c52b3a4c4002" /><Relationship Type="http://schemas.openxmlformats.org/officeDocument/2006/relationships/image" Target="/ppt/media/image8.jpeg" Id="Rfa3877b4fb8f40b2" /><Relationship Type="http://schemas.openxmlformats.org/officeDocument/2006/relationships/notesSlide" Target="/ppt/notesSlides/notesSlide15.xml" Id="Rcf176fbe32004d4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4cdfc5494550" /><Relationship Type="http://schemas.openxmlformats.org/officeDocument/2006/relationships/image" Target="/ppt/media/image9.jpeg" Id="R23335c5a86684e85" /><Relationship Type="http://schemas.openxmlformats.org/officeDocument/2006/relationships/notesSlide" Target="/ppt/notesSlides/notesSlide16.xml" Id="R76d60cdfe4fc4fc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4265718d4fd3" /><Relationship Type="http://schemas.openxmlformats.org/officeDocument/2006/relationships/image" Target="/ppt/media/image18.bin" Id="R0cd60f10dd8d41f1" /><Relationship Type="http://schemas.openxmlformats.org/officeDocument/2006/relationships/notesSlide" Target="/ppt/notesSlides/notesSlide17.xml" Id="R8699c555174b4c1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6706d7ae4a23" /><Relationship Type="http://schemas.openxmlformats.org/officeDocument/2006/relationships/image" Target="/ppt/media/image19.bin" Id="R8f6517d0994f4df1" /><Relationship Type="http://schemas.openxmlformats.org/officeDocument/2006/relationships/image" Target="/ppt/media/image20.bin" Id="R3c1034bf435a4706" /><Relationship Type="http://schemas.openxmlformats.org/officeDocument/2006/relationships/image" Target="/ppt/media/image21.bin" Id="R6aaabd2e97d34bf0" /><Relationship Type="http://schemas.openxmlformats.org/officeDocument/2006/relationships/notesSlide" Target="/ppt/notesSlides/notesSlide18.xml" Id="R0a1c72406c684ab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8cd9fecf4c5c" /><Relationship Type="http://schemas.openxmlformats.org/officeDocument/2006/relationships/image" Target="/ppt/media/image22.bin" Id="R36563027bca54f1e" /><Relationship Type="http://schemas.openxmlformats.org/officeDocument/2006/relationships/image" Target="/ppt/media/image23.bin" Id="R4818132b29964064" /><Relationship Type="http://schemas.openxmlformats.org/officeDocument/2006/relationships/image" Target="/ppt/media/image24.bin" Id="Rb2ef28b8064c4f90" /><Relationship Type="http://schemas.openxmlformats.org/officeDocument/2006/relationships/notesSlide" Target="/ppt/notesSlides/notesSlide19.xml" Id="R5bf2fa8eb2bb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159f447b442db" /><Relationship Type="http://schemas.openxmlformats.org/officeDocument/2006/relationships/image" Target="/ppt/media/image2.bin" Id="Rf095740a78dc48ec" /><Relationship Type="http://schemas.openxmlformats.org/officeDocument/2006/relationships/notesSlide" Target="/ppt/notesSlides/notesSlide2.xml" Id="R9711f328b447404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5d8699a542c4" /><Relationship Type="http://schemas.openxmlformats.org/officeDocument/2006/relationships/notesSlide" Target="/ppt/notesSlides/notesSlide20.xml" Id="Rd64ba30f40564c1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265207e4f423e" /><Relationship Type="http://schemas.openxmlformats.org/officeDocument/2006/relationships/image" Target="/ppt/media/image25.bin" Id="R6a0a4b4d48684523" /><Relationship Type="http://schemas.openxmlformats.org/officeDocument/2006/relationships/notesSlide" Target="/ppt/notesSlides/notesSlide21.xml" Id="R176ef92a7cf6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210cf7e74850" /><Relationship Type="http://schemas.openxmlformats.org/officeDocument/2006/relationships/image" Target="/ppt/media/image3.bin" Id="R709d9336696c4def" /><Relationship Type="http://schemas.openxmlformats.org/officeDocument/2006/relationships/notesSlide" Target="/ppt/notesSlides/notesSlide3.xml" Id="Rc8f5e7001d6a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0423b19649d1" /><Relationship Type="http://schemas.openxmlformats.org/officeDocument/2006/relationships/image" Target="/ppt/media/image4.bin" Id="R54c41af698df4d12" /><Relationship Type="http://schemas.openxmlformats.org/officeDocument/2006/relationships/notesSlide" Target="/ppt/notesSlides/notesSlide4.xml" Id="R9db5a99e8994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49dfd8b84e13" /><Relationship Type="http://schemas.openxmlformats.org/officeDocument/2006/relationships/image" Target="/ppt/media/image5.bin" Id="Rcef3f63008324a6c" /><Relationship Type="http://schemas.openxmlformats.org/officeDocument/2006/relationships/image" Target="/ppt/media/image6.bin" Id="R0c3089dd688743ab" /><Relationship Type="http://schemas.openxmlformats.org/officeDocument/2006/relationships/image" Target="/ppt/media/image7.bin" Id="R010e578fa9264309" /><Relationship Type="http://schemas.openxmlformats.org/officeDocument/2006/relationships/notesSlide" Target="/ppt/notesSlides/notesSlide5.xml" Id="R7bd377065b28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37361d9d9482b" /><Relationship Type="http://schemas.openxmlformats.org/officeDocument/2006/relationships/image" Target="/ppt/media/image8.bin" Id="Rf8e3b531896c4e91" /><Relationship Type="http://schemas.openxmlformats.org/officeDocument/2006/relationships/notesSlide" Target="/ppt/notesSlides/notesSlide6.xml" Id="R4a987c61cab9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c6e290a4414f" /><Relationship Type="http://schemas.openxmlformats.org/officeDocument/2006/relationships/image" Target="/ppt/media/image9.bin" Id="R8dfd15850cab443d" /><Relationship Type="http://schemas.openxmlformats.org/officeDocument/2006/relationships/notesSlide" Target="/ppt/notesSlides/notesSlide7.xml" Id="R919ccec94894419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237bbe3042d0" /><Relationship Type="http://schemas.openxmlformats.org/officeDocument/2006/relationships/image" Target="/ppt/media/image10.bin" Id="Re77ddf07c4034136" /><Relationship Type="http://schemas.openxmlformats.org/officeDocument/2006/relationships/image" Target="/ppt/media/image11.bin" Id="Rba1db10af3224702" /><Relationship Type="http://schemas.openxmlformats.org/officeDocument/2006/relationships/image" Target="/ppt/media/image12.bin" Id="R7027a3e76cd0442c" /><Relationship Type="http://schemas.openxmlformats.org/officeDocument/2006/relationships/image" Target="/ppt/media/image13.bin" Id="R5c711c15194a46a5" /><Relationship Type="http://schemas.openxmlformats.org/officeDocument/2006/relationships/notesSlide" Target="/ppt/notesSlides/notesSlide8.xml" Id="Rb7243b81f3bc436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ae9da90a34d7f" /><Relationship Type="http://schemas.openxmlformats.org/officeDocument/2006/relationships/image" Target="/ppt/media/image14.bin" Id="Rc453300a4dfb4460" /><Relationship Type="http://schemas.openxmlformats.org/officeDocument/2006/relationships/image" Target="/ppt/media/image15.bin" Id="R5f14047911774735" /><Relationship Type="http://schemas.openxmlformats.org/officeDocument/2006/relationships/image" Target="/ppt/media/image16.bin" Id="Re4065cd8fce7433b" /><Relationship Type="http://schemas.openxmlformats.org/officeDocument/2006/relationships/notesSlide" Target="/ppt/notesSlides/notesSlide9.xml" Id="R13a6ffe3372a4b8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1425A1-9DD1-4350-93B9-6C22CCC59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92E621-029A-4E4F-9F51-B3772A467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BE8A1E-D833-48B9-8653-59C8356C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DE ZAAK · TEAMINTRODUCTIE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11DB7C-4CDB-468F-868F-CEC22F255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47625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Zaak</a:t>
            </a:r>
          </a:p>
          <a:p xmlns:a="http://schemas.openxmlformats.org/drawingml/2006/main">
            <a:pPr algn="l">
              <a:defRPr sz="43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Werkplaats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0FED05-7A66-429B-9F6F-8D0E939F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4476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Eén visuele stijl voor presentaties, infographics, webpagina’s en video.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fc3f7781d448a5"/>
          <a:srcRect xmlns:a="http://schemas.openxmlformats.org/drawingml/2006/main" l="20390" t="0" r="2039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10250" y="609600"/>
            <a:ext cx="5695950" cy="5410200"/>
          </a:xfrm>
          <a:prstGeom xmlns:a="http://schemas.openxmlformats.org/drawingml/2006/main" prst="roundRect">
            <a:avLst>
              <a:gd name="adj" fmla="val 3169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0358CB-9467-4D12-A279-35011DA36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1714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189494415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7CF7F07-1357-4CCA-BBB2-A52CDF6E6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VOOR MENS EN AI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469F7D-A0B3-4594-9ED4-1B0FCE820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Roep de stijl overal hetzelfde aan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A06E9A-2CE3-4EA8-95ED-52EAE1BB1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58BE1A-7DB5-402A-BC1C-BE220E11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6667500" cy="3829050"/>
          </a:xfrm>
          <a:prstGeom xmlns:a="http://schemas.openxmlformats.org/drawingml/2006/main" prst="roundRect">
            <a:avLst>
              <a:gd name="adj" fmla="val 3980"/>
            </a:avLst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564EBC-73FD-40CE-AF1A-10C8CE149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431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BBC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6BBC3"/>
                </a:solidFill>
                <a:latin typeface="Arial"/>
                <a:ea typeface="Arial"/>
                <a:cs typeface="Arial"/>
              </a:rPr>
              <a:t>Gebruik de projectskill: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97CCC9-434C-4222-BE61-D06C10E37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81250"/>
            <a:ext cx="581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dezaak-werkplaats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907345-FDC5-46A9-8699-37EC9AE56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05150"/>
            <a:ext cx="58102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Brief: [medium] · [doelgroep] · [één boodschap]</a:t>
            </a:r>
          </a:p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Actie: [concrete handeling]</a:t>
            </a:r>
          </a:p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Rood accent: [één betekenisvol element]</a:t>
            </a:r>
          </a:p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Akkoord: [eigenaar]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47a86a70554084"/>
          <a:stretch xmlns:a="http://schemas.openxmlformats.org/drawingml/2006/main"/>
        </p:blipFill>
        <p:spPr>
          <a:xfrm xmlns:a="http://schemas.openxmlformats.org/drawingml/2006/main">
            <a:off x="9715500" y="1428750"/>
            <a:ext cx="1476375" cy="1476375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E4A4DF-9ED0-4FD3-B2E1-6FC45168E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6383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Bron van waarheid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6A8ADF-0116-444A-8F05-E8F73FAA1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9146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83FFA2-8149-4B43-9081-4202D662F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00350"/>
            <a:ext cx="3181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STYLE-SYSTEM.md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9A3B6E-CAA3-4E73-8AD2-8320D86A2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371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7524D8-2A3B-45DD-A653-CED739321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257550"/>
            <a:ext cx="3181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CHANNEL-RECIPES.md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3FCB46-5E89-4283-9A25-C5B77D5FC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8290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BA1333-E183-4224-ACCF-E9EB00858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714750"/>
            <a:ext cx="3181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ASSET-LIBRARY.md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C5FFC8-35A9-4F20-A1EC-3C8C4468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2862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6A9F6D-9423-4502-9C4D-B69F015BE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171950"/>
            <a:ext cx="3181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SOP-NIEUWE-UITING.md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DA9213-1903-4D87-89D6-530CF0F6C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7434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F59EE6-17F8-42A1-9370-D2F9982FD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629150"/>
            <a:ext cx="3181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QA-CHECKLIST.md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8538AF-F41F-4F88-9DF2-0BBD08FAE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23875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docs/visuals/</a:t>
            </a:r>
          </a:p>
        </p:txBody>
      </p:sp>
    </p:spTree>
    <p:extLst>
      <p:ext uri="{BB962C8B-B14F-4D97-AF65-F5344CB8AC3E}">
        <p14:creationId xmlns:p14="http://schemas.microsoft.com/office/powerpoint/2010/main" val="50203082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C5E365-2642-4B58-A74D-9E7F6A83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MERKFUNDAMENT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EFC518-CE31-44EE-80F6-A4E982881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stijl begint bij de merkbelofte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62AD15-F398-40D7-AB78-0F15DD649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07B155-445B-40B3-85D8-BFE84DDE4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4476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Ondernemen in alle vrijheid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601CCA-5B9B-436F-A2FD-9DD730629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4476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De Zaak helpt ondernemers de noodzakelijke bijzaken goed te regelen.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27B316-86ED-4B41-97AE-B1712B199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476750" cy="142875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DEEF0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727F23-3816-47D2-8496-DCF048761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52850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JE ZAAK OP ORDE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77144B-17B5-4C77-A721-B98F009EF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7195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No-nonsense · Benaderbaar</a:t>
            </a:r>
          </a:p>
          <a:p xmlns:a="http://schemas.openxmlformats.org/drawingml/2006/main">
            <a:pPr algn="l">
              <a:defRPr sz="15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Objectief · Pro-actief · Vertrouwd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44f3575e7c4ee3"/>
          <a:stretch xmlns:a="http://schemas.openxmlformats.org/drawingml/2006/main"/>
        </p:blipFill>
        <p:spPr>
          <a:xfrm xmlns:a="http://schemas.openxmlformats.org/drawingml/2006/main">
            <a:off x="6979336" y="1428750"/>
            <a:ext cx="3138704" cy="4438650"/>
          </a:xfrm>
          <a:prstGeom xmlns:a="http://schemas.openxmlformats.org/drawingml/2006/main" prst="roundRect">
            <a:avLst>
              <a:gd name="adj" fmla="val 3433"/>
            </a:avLst>
          </a:prstGeom>
        </p:spPr>
      </p:pic>
    </p:spTree>
    <p:extLst>
      <p:ext uri="{BB962C8B-B14F-4D97-AF65-F5344CB8AC3E}">
        <p14:creationId xmlns:p14="http://schemas.microsoft.com/office/powerpoint/2010/main" val="49189721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6F3D80-DA0E-4DCB-A07D-62C3176F9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PERSONA'S SEPTEMBER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6AE13E-6BC4-4CCD-B7BB-592208C5E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Vier ondernemers, vier vertrekpunten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280880-FE06-4B56-BFC9-8E4F37CFB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38B917-F868-4242-9A7C-26DCF4A3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2476500" cy="421005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9ce84ec38545b2"/>
          <a:srcRect xmlns:a="http://schemas.openxmlformats.org/drawingml/2006/main" l="38" t="0" r="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0100" y="1657350"/>
            <a:ext cx="2247900" cy="3181350"/>
          </a:xfrm>
          <a:prstGeom xmlns:a="http://schemas.openxmlformats.org/drawingml/2006/main" prst="roundRect">
            <a:avLst>
              <a:gd name="adj" fmla="val 4237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5DDD02-DB19-4299-8C8F-19A0DE58E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Mehmet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124430-67D1-4D68-B455-E685C48E6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1495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Eigen baas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70C7E9-3180-4C80-8B14-3FBA301F3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543050"/>
            <a:ext cx="2476500" cy="421005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3945bf5bc046cb"/>
          <a:srcRect xmlns:a="http://schemas.openxmlformats.org/drawingml/2006/main" l="38" t="0" r="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24250" y="1657350"/>
            <a:ext cx="2247900" cy="3181350"/>
          </a:xfrm>
          <a:prstGeom xmlns:a="http://schemas.openxmlformats.org/drawingml/2006/main" prst="roundRect">
            <a:avLst>
              <a:gd name="adj" fmla="val 4237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91B41F-6DB5-415C-B132-FA781EADE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9530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Raymond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39B9E9-0602-4667-A4F1-FCA3C45E4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31495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Regio-ondernemer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4BC34C-5AE5-4C98-91FE-1155D6EAA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543050"/>
            <a:ext cx="2476500" cy="421005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b1ea04d3584a9e"/>
          <a:srcRect xmlns:a="http://schemas.openxmlformats.org/drawingml/2006/main" l="38" t="0" r="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48400" y="1657350"/>
            <a:ext cx="2247900" cy="3181350"/>
          </a:xfrm>
          <a:prstGeom xmlns:a="http://schemas.openxmlformats.org/drawingml/2006/main" prst="roundRect">
            <a:avLst>
              <a:gd name="adj" fmla="val 4237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161D34-4DFB-48AA-9C83-8C06C5B19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530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Sylvie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277889-C6E4-4A41-B662-6A842DCAD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31495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Zelfstandige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6C0484-7F57-450F-8A85-8DA5F1D16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543050"/>
            <a:ext cx="2476500" cy="4210050"/>
          </a:xfrm>
          <a:prstGeom xmlns:a="http://schemas.openxmlformats.org/drawingml/2006/main" prst="roundRect">
            <a:avLst>
              <a:gd name="adj" fmla="val 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098a0c0d8140e2"/>
          <a:srcRect xmlns:a="http://schemas.openxmlformats.org/drawingml/2006/main" l="38" t="0" r="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72550" y="1657350"/>
            <a:ext cx="2247900" cy="3181350"/>
          </a:xfrm>
          <a:prstGeom xmlns:a="http://schemas.openxmlformats.org/drawingml/2006/main" prst="roundRect">
            <a:avLst>
              <a:gd name="adj" fmla="val 4237"/>
            </a:avLst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D530E1-2B22-4E20-9197-819FF2E4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9530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4AE3DA-B5E0-47AA-A016-4D0F6281F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531495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Ervaren zelfstandige</a:t>
            </a:r>
          </a:p>
        </p:txBody>
      </p:sp>
    </p:spTree>
    <p:extLst>
      <p:ext uri="{BB962C8B-B14F-4D97-AF65-F5344CB8AC3E}">
        <p14:creationId xmlns:p14="http://schemas.microsoft.com/office/powerpoint/2010/main" val="29549673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356157-A731-4B1D-9A28-5D4CE3A1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ARTIKELVOORBEELD · EIGEN BAAS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194605-9563-41A2-A9B0-D5CED086A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Mehmet wil weten wat hij vandaag moet regelen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FB8294-1CD9-4338-A842-F2D450D20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7dec54d1944d08"/>
          <a:srcRect xmlns:a="http://schemas.openxmlformats.org/drawingml/2006/main" l="0" t="255" r="0" b="2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581150"/>
            <a:ext cx="5334000" cy="2476500"/>
          </a:xfrm>
          <a:prstGeom xmlns:a="http://schemas.openxmlformats.org/drawingml/2006/main" prst="roundRect">
            <a:avLst>
              <a:gd name="adj" fmla="val 6154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5B88E9-4C26-4A6E-87F2-210CD2827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581150"/>
            <a:ext cx="4572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Zieke medewerker?</a:t>
            </a:r>
          </a:p>
          <a:p xmlns:a="http://schemas.openxmlformats.org/drawingml/2006/main">
            <a:pPr algn="l">
              <a:defRPr sz="28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Dit regel je vandaag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0D011C-39FB-4B6A-A4C8-119AE2EF3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57500"/>
            <a:ext cx="4381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Een mobiele checklist met vijf stappen, de juiste termijn en een directe route naar hulp.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7D7470-CBC6-4449-B42B-5C1AF5E06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F5DD52-3FDC-4F12-9695-DFA8BF80D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D594E9-082C-4441-8000-EDBA85569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5910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Melding vastleggen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1F2E33-39E1-4E6C-9AD0-BC0E7B2FE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6482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2C5970-4A13-44A3-AE9D-0E53072E9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648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70E8EE-DFDE-431A-AD4F-0348E6FB8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5910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Loon en wachtdagen checken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83208E-40BC-4439-AF64-D8595C221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65E078-A2AA-4C60-A9E6-FB392100B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6EFD0A-F87F-4C1B-8485-543F55283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5910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Arbodienst inschakelen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4D6556-7938-49C3-914B-CEBB41D11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6482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7F4EDC-AC03-4B8F-B6AC-5E4A1FD87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648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8598B9-1178-4E5C-9A2C-3AFD0BEBD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5910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Vervanging organiseren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A81FA8-D449-42CA-9A12-849CBE464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714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Vormkeuze: direct, mobiel, één handeling per stap.</a:t>
            </a:r>
          </a:p>
        </p:txBody>
      </p:sp>
    </p:spTree>
    <p:extLst>
      <p:ext uri="{BB962C8B-B14F-4D97-AF65-F5344CB8AC3E}">
        <p14:creationId xmlns:p14="http://schemas.microsoft.com/office/powerpoint/2010/main" val="5908048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49CEA9-3EB9-43BC-911D-2513A9C9D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PRESENTATIEVOORBEELD · REGIO-ONDERNEMER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39D0D9-A8E8-48F1-B78C-DB9CE30E6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Raymond wil bewijs en een groeiperspectief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6EC31B-4C47-4E93-8751-9690166F6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853e876ff443da"/>
          <a:srcRect xmlns:a="http://schemas.openxmlformats.org/drawingml/2006/main" l="673" t="0" r="67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581150"/>
            <a:ext cx="4591050" cy="2171700"/>
          </a:xfrm>
          <a:prstGeom xmlns:a="http://schemas.openxmlformats.org/drawingml/2006/main" prst="roundRect">
            <a:avLst>
              <a:gd name="adj" fmla="val 7018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75A818-6BDB-4C97-99C0-53002ED63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4572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Medewerkers behouden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538AB7-9413-42E1-93D9-1C7651BA1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4476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Koppel de conclusie aan benchmark, periode en concrete vervolgstap.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2C862A-DBE8-4B80-8DF4-D352447A4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581150"/>
            <a:ext cx="5391150" cy="3714750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46C8FE-E7DD-445A-A6E3-CE59C5D00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478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Verloop per kwartaal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879000-5A78-44E7-8A23-B82D5D784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352800"/>
            <a:ext cx="552450" cy="114300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2F0D92-7100-47DD-B800-5F0F731E5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2915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Q1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BD6922-DF3A-4B36-8FF3-03DB78A83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895600"/>
            <a:ext cx="552450" cy="160020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5433BE-A939-475C-92B7-8623E27FB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62915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Q2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C3DE02-75CB-4AF1-BC1F-CC2605A14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581400"/>
            <a:ext cx="552450" cy="91440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0DABC9-1CAE-491D-BA6F-68F0CECF6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62915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Q3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2AA57A-7562-425C-A0D7-DD2336CAC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905250"/>
            <a:ext cx="552450" cy="5905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E0AAE1-1FE4-4566-9CD2-E2EA5613E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62915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Q4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3B629F-4B14-4C41-A6E4-F7CB2F1EE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85750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−35%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BB2CDD-7646-44C8-919B-C7D7B8D5E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33375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t.o.v. Q3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7E86AA-BFB7-4AEC-91B6-F3E3865C1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524500"/>
            <a:ext cx="539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Bron en periode blijven zichtbaar; de grafiek blijft bewerkbaar.</a:t>
            </a:r>
          </a:p>
        </p:txBody>
      </p:sp>
    </p:spTree>
    <p:extLst>
      <p:ext uri="{BB962C8B-B14F-4D97-AF65-F5344CB8AC3E}">
        <p14:creationId xmlns:p14="http://schemas.microsoft.com/office/powerpoint/2010/main" val="41849762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DEE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DAECE1-04B2-4037-99A2-5C3930B4A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ARTIKELVOORBEELD · ZELFSTANDIGE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7F78EA-2700-4017-8842-38019073E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Sylvie heeft behoefte aan een geruststellende route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CD36C6-53B5-46D4-90C9-6ACE73475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3877b4fb8f40b2"/>
          <a:srcRect xmlns:a="http://schemas.openxmlformats.org/drawingml/2006/main" l="25465" t="0" r="254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1428750"/>
            <a:ext cx="4667250" cy="4438650"/>
          </a:xfrm>
          <a:prstGeom xmlns:a="http://schemas.openxmlformats.org/drawingml/2006/main" prst="roundRect">
            <a:avLst>
              <a:gd name="adj" fmla="val 3863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7CC906-730A-4816-8899-6BED24B22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4953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Btw-aangifte in vijf stappen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D96C75-5390-4403-A754-1A1BD24EC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28900"/>
            <a:ext cx="4857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Begin met wat ze nodig heeft. Leg pas daarna begrippen uit.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6C20A9-8A09-4696-BB51-46C3A944B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F9F899-F0E2-4054-9D49-282E43D4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E408A3-9777-4DBD-8C42-F66FE2203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67200"/>
            <a:ext cx="100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Verzamel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DB30D8-46FF-4723-B2B9-EF1F813E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2FC612-6B3A-44E2-BA18-8D546B2F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771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A8A509-DCC6-4940-A77D-E6D9B0F13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267200"/>
            <a:ext cx="100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Controleer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A45B99-5632-47E0-A393-06E976A7B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877162-D858-4B9F-89B1-449D451C9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771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6094EE-BEAB-4201-BD89-4DEE811C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267200"/>
            <a:ext cx="100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Vul in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1231F9-6E91-4D62-9B11-2E538DF7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E850B2-F121-46E1-97C9-6EAFECB7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771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E668BB-E664-4044-9125-D9F9C66BE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267200"/>
            <a:ext cx="100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Betaal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E728AB-046E-4002-8209-A79EB03A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9525">
            <a:solidFill>
              <a:srgbClr val="E514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9C6732-D354-45D9-A3E9-44547122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771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59129C-F354-4EC0-8FC7-8074655B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267200"/>
            <a:ext cx="100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Bewaar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DB942A-B000-46E3-A8E1-64BFE1AD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Mobiel · stap voor stap · weinig jargon</a:t>
            </a:r>
          </a:p>
        </p:txBody>
      </p:sp>
    </p:spTree>
    <p:extLst>
      <p:ext uri="{BB962C8B-B14F-4D97-AF65-F5344CB8AC3E}">
        <p14:creationId xmlns:p14="http://schemas.microsoft.com/office/powerpoint/2010/main" val="55411282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6A1CC81-23D3-4282-957B-3F55060C1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VERGELIJKINGSVOORBEELD · ERVAREN ZELFSTANDIGE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44871D-97CD-4AAE-871F-9B5F6D9C5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Els verwacht nuance, bron en een onafhankelijke check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28C2AC-D9A9-4EEC-B879-C0D64ACFE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335c5a86684e85"/>
          <a:srcRect xmlns:a="http://schemas.openxmlformats.org/drawingml/2006/main" l="641" t="0" r="64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581150"/>
            <a:ext cx="4191000" cy="1981200"/>
          </a:xfrm>
          <a:prstGeom xmlns:a="http://schemas.openxmlformats.org/drawingml/2006/main" prst="roundRect">
            <a:avLst>
              <a:gd name="adj" fmla="val 7692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B909CE-6361-472F-90FE-DC87E31D7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4191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AOV, buffer of combinatie?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CA547D-F9D1-4348-BEF3-8D5BD53F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Geen verkooppraatje, maar criteria die passen bij haar bv, horizon en risicobereidheid.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080BED-8938-4125-AC16-AC22A0EAA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676400"/>
            <a:ext cx="1352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Keuze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C0CDF5-3BE1-45B8-A4A6-6E6A1982B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676400"/>
            <a:ext cx="1352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Zekerheid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4C27C7-AA4E-41F9-AAEB-8CA4F60AF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76400"/>
            <a:ext cx="1352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Flexibiliteit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036331-3E70-41FC-BE0D-746EDAB1D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1676400"/>
            <a:ext cx="1352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Past bij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875343-C68F-41E1-B12A-992E3A05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190750"/>
            <a:ext cx="571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1D6F18-254F-46A0-84C3-BB893C32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1907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AOV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819A9A-94FA-4E1C-A6BE-BAE6ADD7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907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hoog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297996-EBE6-4F48-915B-92ED5D76F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1907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lager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DF8936-350B-405E-AC73-745495F34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1907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vast inkomen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489312-A0DA-41DD-8E1A-8E8FC9363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028950"/>
            <a:ext cx="571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1F3E51-D630-4882-B54F-AB1A7E040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0289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Buffer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BCAF71-1F28-4CC7-8E65-34199E608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0289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lager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B8EB2C-015C-44CB-B134-A02B80F3F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0289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hoog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E19DEB-60F2-4F84-A010-3F8197D6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0289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343B3E"/>
                </a:solidFill>
                <a:latin typeface="Arial"/>
                <a:ea typeface="Arial"/>
                <a:cs typeface="Arial"/>
              </a:rPr>
              <a:t>vermogen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7F6C46-CE77-49A9-A7F6-845136047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867150"/>
            <a:ext cx="571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DEEF0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1AE7CA-072E-4F9A-830A-B8297BDC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8671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Combinatie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35CB99-4256-466C-99D7-F612E975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8671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gebalanceerd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3A0D3F-972B-445F-8DD3-72935656C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8671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gebalanceerd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70288A-AE01-4A97-96F8-40975082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8671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maatwerk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70F958-956C-4F59-B753-3EE6B4C25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02920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Bron · peildatum · aannames · menselijke review</a:t>
            </a:r>
          </a:p>
        </p:txBody>
      </p:sp>
    </p:spTree>
    <p:extLst>
      <p:ext uri="{BB962C8B-B14F-4D97-AF65-F5344CB8AC3E}">
        <p14:creationId xmlns:p14="http://schemas.microsoft.com/office/powerpoint/2010/main" val="196846825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5FBF44-97B5-44DC-8712-1712F859A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ARTIKELANATOMIE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D32CF8-3A69-4015-8DCC-D2EFF4FDC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Zo ziet een Werkplaats-artikel eruit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2CF027-69E6-4218-A6F8-5B37D1082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0F8EF4-6A19-4944-AF7E-A5B0B67B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0820400" cy="4495800"/>
          </a:xfrm>
          <a:prstGeom xmlns:a="http://schemas.openxmlformats.org/drawingml/2006/main" prst="roundRect">
            <a:avLst>
              <a:gd name="adj" fmla="val 33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d60f10dd8d41f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657350"/>
            <a:ext cx="4572000" cy="257175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3CA545-899C-49EC-96FD-CBA96AB3B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714500"/>
            <a:ext cx="4953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Zieke medewerker: dit moet je regelen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640D61-F8CF-4524-AEFE-1FE27C30F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64795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Binnen drie regels weet de ondernemer wat er speelt en wat de eerstvolgende stap is.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1CC4AD-C1D5-45AC-8DF2-F94C4303F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5FD740-97EA-4A9E-888D-B47C931C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BD91E8-B56B-40B3-955E-ACFA94EC5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7625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Concrete situatie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558F24-4004-4814-879B-A6AECFFAA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196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F923A5-8B10-48B9-9748-5FD5A6436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196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47FFF7-3FF4-4305-B52E-781E33A18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7625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Kernantwoord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0A7CE9-47FF-4F7A-8A92-1448F31DF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8196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A0785B-ED9F-4465-A575-A0BC05BE9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8196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9B97AF-7B8F-477E-9FC8-22BEC8EC4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625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Stappen + bewijs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27437B-E0D4-4EFC-8AC9-B286E95C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8196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709BFE-91F2-4272-A7B2-FBF752FB3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8196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5283C9-0D3A-44F1-AF4A-E4DC0C9D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7625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Volgende actie</a:t>
            </a:r>
          </a:p>
        </p:txBody>
      </p:sp>
    </p:spTree>
    <p:extLst>
      <p:ext uri="{BB962C8B-B14F-4D97-AF65-F5344CB8AC3E}">
        <p14:creationId xmlns:p14="http://schemas.microsoft.com/office/powerpoint/2010/main" val="112344132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6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BA8345-F84E-49DB-9364-220BEF1A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VOORBEELDEN ARTIKELKAARTEN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D0326F-71DE-41E8-8D1E-5B843B17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Eén grid, verschillende vragen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EA5413-3556-456E-A4E4-7559997E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FCDCCB-9EFB-475B-83EA-51B81D677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3333750" cy="42291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6517d0994f4df1"/>
          <a:srcRect xmlns:a="http://schemas.openxmlformats.org/drawingml/2006/main" l="103" t="0" r="1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695450"/>
            <a:ext cx="3067050" cy="2305050"/>
          </a:xfrm>
          <a:prstGeom xmlns:a="http://schemas.openxmlformats.org/drawingml/2006/main" prst="roundRect">
            <a:avLst>
              <a:gd name="adj" fmla="val 495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B8A49B-0872-4E37-B688-C0CAABBEE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17195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RAYMOND · GROEI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0957D6-B783-48B0-A56B-9EF8CBEFC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95800"/>
            <a:ext cx="2914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Duurzamer werken zonder grote verbouwing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293D03-87EE-467A-B6C8-1F805812B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37210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Lees de aanpak  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8EAA04-B15B-4CC4-A897-1B7A33E4B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62100"/>
            <a:ext cx="3333750" cy="42291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1034bf435a4706"/>
          <a:srcRect xmlns:a="http://schemas.openxmlformats.org/drawingml/2006/main" l="103" t="0" r="1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76750" y="1695450"/>
            <a:ext cx="3067050" cy="2305050"/>
          </a:xfrm>
          <a:prstGeom xmlns:a="http://schemas.openxmlformats.org/drawingml/2006/main" prst="roundRect">
            <a:avLst>
              <a:gd name="adj" fmla="val 4959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E3F869-78D0-4F9E-AD36-4DA96AAAF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17195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MEHMET · PRAKTISCH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77B99E-EEB8-43A2-B1DB-CBF51C36E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95800"/>
            <a:ext cx="2914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Kantoorruimte huren: zeven checks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D574C4-08A6-4C4E-A0A3-FF3CEF999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7210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Lees de aanpak  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BD153F-51C8-4CE2-A1DC-9287CDEE5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62100"/>
            <a:ext cx="3333750" cy="42291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aabd2e97d34bf0"/>
          <a:srcRect xmlns:a="http://schemas.openxmlformats.org/drawingml/2006/main" l="103" t="0" r="1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34350" y="1695450"/>
            <a:ext cx="3067050" cy="2305050"/>
          </a:xfrm>
          <a:prstGeom xmlns:a="http://schemas.openxmlformats.org/drawingml/2006/main" prst="roundRect">
            <a:avLst>
              <a:gd name="adj" fmla="val 4959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244DF9-61AE-4547-87F8-5EE3D9C89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7195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SYLVIE · STAP VOOR STAP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CCAD53-D8DC-4D8A-AE91-599A0F269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495800"/>
            <a:ext cx="2914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Loonstrook aanpassen na een wijziging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A6E86E-8521-4090-8962-1B4457221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372100"/>
            <a:ext cx="2914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Lees de aanpak  →</a:t>
            </a:r>
          </a:p>
        </p:txBody>
      </p:sp>
    </p:spTree>
    <p:extLst>
      <p:ext uri="{BB962C8B-B14F-4D97-AF65-F5344CB8AC3E}">
        <p14:creationId xmlns:p14="http://schemas.microsoft.com/office/powerpoint/2010/main" val="38385081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4F2952-97FF-4D44-AAC4-EEF90FC6A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VOORBEELDEN UIT DE HUB-WERKWIJZE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763BBA-227C-443F-B107-406A25AA0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stijl landt in het bestaande presentatiesysteem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158217-AFA2-46B5-B0FB-70BE2B299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0C6313-3650-40A2-9B42-E48A42953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3333750" cy="331470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DEEF0"/>
          </a:solidFill>
          <a:ln xmlns:a="http://schemas.openxmlformats.org/drawingml/2006/main" w="0">
            <a:noFill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563027bca54f1e"/>
          <a:stretch xmlns:a="http://schemas.openxmlformats.org/drawingml/2006/main"/>
        </p:blipFill>
        <p:spPr>
          <a:xfrm xmlns:a="http://schemas.openxmlformats.org/drawingml/2006/main">
            <a:off x="895350" y="1828800"/>
            <a:ext cx="1104900" cy="11049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14C704-901A-4CFC-A920-B42AB24E3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051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Monthly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3D4BFF-EEA7-4F1D-BD38-FF4B7613A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8140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5 korte highlights per kanaal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43C4DA-79A9-4D34-9C27-39FABBEC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00550"/>
            <a:ext cx="160020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90773F-1312-40B5-AD9E-A70592612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619250"/>
            <a:ext cx="3333750" cy="331470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18132b29964064"/>
          <a:stretch xmlns:a="http://schemas.openxmlformats.org/drawingml/2006/main"/>
        </p:blipFill>
        <p:spPr>
          <a:xfrm xmlns:a="http://schemas.openxmlformats.org/drawingml/2006/main">
            <a:off x="4552950" y="1828800"/>
            <a:ext cx="1104900" cy="110490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9BC1AC-05B0-466D-8730-049F8AC8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1051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Quarterly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D01439-DBD8-4E6E-90F0-99CE7EF65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58140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Data, rocks en productupdates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5402EA-4627-47BA-AB4C-22E3B7C37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00550"/>
            <a:ext cx="160020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1AB089-C18F-480C-85F3-1CF682148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19250"/>
            <a:ext cx="3333750" cy="331470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DEEF0"/>
          </a:solidFill>
          <a:ln xmlns:a="http://schemas.openxmlformats.org/drawingml/2006/main" w="0">
            <a:noFill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ef28b8064c4f90"/>
          <a:stretch xmlns:a="http://schemas.openxmlformats.org/drawingml/2006/main"/>
        </p:blipFill>
        <p:spPr>
          <a:xfrm xmlns:a="http://schemas.openxmlformats.org/drawingml/2006/main">
            <a:off x="8210550" y="1828800"/>
            <a:ext cx="1104900" cy="110490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5607E4-E471-4AB1-94EA-3EA2EBAE4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051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Evaluatie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4BA19E-D850-4D8F-B406-E72FFC7CC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8140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Resultaat, duiding en vervolg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A69CE3-BC0F-426E-9232-5CE36525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400550"/>
            <a:ext cx="160020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484714-E9C1-4AAE-B47F-EFC7B5904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14950"/>
            <a:ext cx="1043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Presenteren: geen knoppen, lege velden of verborgen slides · passend in de viewport · menselijk gereviewd</a:t>
            </a:r>
          </a:p>
        </p:txBody>
      </p:sp>
    </p:spTree>
    <p:extLst>
      <p:ext uri="{BB962C8B-B14F-4D97-AF65-F5344CB8AC3E}">
        <p14:creationId xmlns:p14="http://schemas.microsoft.com/office/powerpoint/2010/main" val="6048619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DEE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8FEB14-8CAA-435A-90B1-D066E4232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WAAROM DEZE STIJL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C342C5-54AA-42B6-A6F4-921D3FBE9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Het idee in één zin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41B696-2D8B-4E0F-8DE7-134018755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154B43-8C32-4DDD-BDDF-2EA62AF9D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72390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Zaak laat zien hoe een ondernemer met één concrete handeling weer grip krijgt.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0805D9-DA23-4291-B4A3-D68B4625D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723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Menselijk · nuchter · redactioneel · vakkundig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95740a78dc48ec"/>
          <a:stretch xmlns:a="http://schemas.openxmlformats.org/drawingml/2006/main"/>
        </p:blipFill>
        <p:spPr>
          <a:xfrm xmlns:a="http://schemas.openxmlformats.org/drawingml/2006/main">
            <a:off x="8572500" y="1619250"/>
            <a:ext cx="2524125" cy="2524125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6FDBD3-2FB5-41AD-ADE2-3D7A6856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29175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073B31-D3A4-4E1A-AB7A-12A08C952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952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00F2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C00F26"/>
                </a:solidFill>
                <a:latin typeface="Arial"/>
                <a:ea typeface="Arial"/>
                <a:cs typeface="Arial"/>
              </a:rPr>
              <a:t>Niet de vorm is het merk. De betekenis van het rode accent is het merk.</a:t>
            </a:r>
          </a:p>
        </p:txBody>
      </p:sp>
    </p:spTree>
    <p:extLst>
      <p:ext uri="{BB962C8B-B14F-4D97-AF65-F5344CB8AC3E}">
        <p14:creationId xmlns:p14="http://schemas.microsoft.com/office/powerpoint/2010/main" val="18827290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15AE2CD-6E74-4425-B5B7-56A0DEC5D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KLEURCODES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BB6D1F-24E6-4FE2-9BD1-10A305D3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volledige kleurenkaart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6D6A9E-2B3C-4C4E-9502-0D78E6315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A81F98-5D68-4664-AB2F-CDA356F01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897EA3-0F31-4CBE-B2CE-2EF04B982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6764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Zaak-rood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9C03DE-602B-43E1-8A4E-EDE76E83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0193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#E5142F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FFC3A3-E0D2-4ACD-9B2C-61003740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5621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C00F26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E79ADE-0FB2-4017-BBC0-C47C8970B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6764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Actief rood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8DA7B6-BEEA-40B8-B1F5-A53B59E9F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193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#C00F26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71D49D-DDD3-4A97-9F90-F30A77F4C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5621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343B3E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4A06AF-193C-4FCC-89A5-DB3A6963D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16764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Onyx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A14E3C-C21F-4BC2-81FA-1931384FB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0193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#343B3E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67217A-1034-4980-AB05-80D2AF732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5621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5C6467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598C86-DF77-45AB-B562-44E4B1D53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16764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Ink soft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C85F03-F62F-447C-A452-45C44608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0193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#5C6467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86B621-13CE-4999-9755-D7C6E85B5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6BBC3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7991C8-6EA1-41E4-AF0E-92346AF6F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289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Roze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D3441C-C3AB-4612-B4E5-937883C4E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3718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#F6BBC3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665508-1AE2-4987-BAB5-DBB2F60C0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91465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DEEF0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D55F1A-6DD9-4CF6-A6A8-0A769E8F4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289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Lichtroze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E2456A-8B43-4008-A97F-909CBC47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718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#FDEEF0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C30544-6B00-4F88-A98A-15AE0C5F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1465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DAF3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1B22C8-4A62-4634-916C-1FDFFAAD7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0289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Oranje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32BBE1D-F1B3-4C85-968D-9ECEE4431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3718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#FDAF3F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468740-27B1-47E2-8524-4C1CCC76D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1465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5A0D4E-232B-45AE-8982-EA9EF7DAB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02895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Cultured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16C3B5B-1720-4DB5-9AFE-620203801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3718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#F6F6F6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3D98C6B-6615-4B6D-9869-876E2B70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EFEFE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AB24E3B-7B3F-4BBC-B3CC-4124ED4D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3815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Canvas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3F6ACC-31F8-4985-AC5A-511E9F834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7244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#FEFEFE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4BAE1CF-475D-4CB5-AE09-20D03BFFD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2672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69D7921-EFA9-4A97-8693-4D4AE466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815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Papier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5C21A8C-FFE5-44D0-A67A-990A00C6C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7244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#FFFDFC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6387C05-2D16-4207-BC5B-A2D921211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672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293A40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9A0ADEF-1E05-44E3-9E75-A13AA7171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3815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Deep ink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D0F6AF7-A3EA-4324-9B81-85A9B8572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7244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#293A40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EC51C1D-AA3E-4C7C-9734-AF34A89A5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267200"/>
            <a:ext cx="91440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E4E5E6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3514D0F-9E17-47E8-9C65-78BFD102D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4381500"/>
            <a:ext cx="1466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Line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0E90041-374F-402A-B4CB-0F916F17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47244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#E4E5E6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F845693-16D4-4374-8423-C854F6283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Rood markeert actie of uitkomst; alle andere kleuren ondersteunen rust en hiërarchie.</a:t>
            </a:r>
          </a:p>
        </p:txBody>
      </p:sp>
    </p:spTree>
    <p:extLst>
      <p:ext uri="{BB962C8B-B14F-4D97-AF65-F5344CB8AC3E}">
        <p14:creationId xmlns:p14="http://schemas.microsoft.com/office/powerpoint/2010/main" val="72548177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D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5C3532-D8E8-4B68-9C64-E896139A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0a4b4d48684523"/>
          <a:srcRect xmlns:a="http://schemas.openxmlformats.org/drawingml/2006/main" l="26563" t="0" r="265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A6D933-6003-489D-8BD0-8791D070B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028700"/>
            <a:ext cx="457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Onze teamafspraak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EB5F3C-7A64-4B61-BD2D-BF6F373E1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52625"/>
            <a:ext cx="4572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Eén bron in de repo.</a:t>
            </a:r>
          </a:p>
          <a:p xmlns:a="http://schemas.openxmlformats.org/drawingml/2006/main">
            <a:pPr algn="l">
              <a:defRPr sz="21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Eén betekenisvol rood accent.</a:t>
            </a:r>
          </a:p>
          <a:p xmlns:a="http://schemas.openxmlformats.org/drawingml/2006/main">
            <a:pPr algn="l">
              <a:defRPr sz="21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Eén menselijke acceptatiegate.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CC37D7-6157-42B6-A980-46CB100AE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924300"/>
            <a:ext cx="11430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382831-CC3A-41FB-82CC-CD8006F92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305300"/>
            <a:ext cx="4533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Jethro, Roos en iedere volgende maker werken vanuit dezelfde stijlbron — ongeacht het medium of de AI-tool.</a:t>
            </a:r>
          </a:p>
        </p:txBody>
      </p:sp>
    </p:spTree>
    <p:extLst>
      <p:ext uri="{BB962C8B-B14F-4D97-AF65-F5344CB8AC3E}">
        <p14:creationId xmlns:p14="http://schemas.microsoft.com/office/powerpoint/2010/main" val="17530032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129C0F-6AF9-447E-8A8F-93926A99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HET VISUELE CONTRACT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E58505-F80E-4DDA-8E75-AB2B43AC4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Eén systeem, twee lagen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CC9589-5525-4EFC-8AF9-77BE40D1A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3D854A-B83F-4E85-B203-49A239AE7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495300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2854DA-630D-4052-96DF-10F4EC350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600200"/>
            <a:ext cx="556260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88C7FF-5954-49D1-B2A7-B35947964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85950"/>
            <a:ext cx="609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F95651-9EEA-416B-B41E-E45B66CF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00300"/>
            <a:ext cx="381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Zaak-interface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BAEC8B-FA8D-428D-A48F-F6756ACE7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05150"/>
            <a:ext cx="3905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Roboto</a:t>
            </a:r>
          </a:p>
          <a:p xmlns:a="http://schemas.openxmlformats.org/drawingml/2006/main">
            <a:pPr algn="l">
              <a:defRPr sz="172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Vaste kleurrollen</a:t>
            </a:r>
          </a:p>
          <a:p xmlns:a="http://schemas.openxmlformats.org/drawingml/2006/main">
            <a:pPr algn="l">
              <a:defRPr sz="172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Heldere informatiehiërarchie</a:t>
            </a:r>
          </a:p>
          <a:p xmlns:a="http://schemas.openxmlformats.org/drawingml/2006/main">
            <a:pPr algn="l">
              <a:defRPr sz="172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Bestaande tokens en componenten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FE5E31-0A2B-44ED-ACD2-1959456E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85950"/>
            <a:ext cx="609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EE4FAF-9DD1-47CD-96E5-E50F8FB0B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419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Werkplaats-beeldlaag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27720E-C1A2-429A-9A10-5098090AA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05150"/>
            <a:ext cx="228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Matte 2D-illustratie</a:t>
            </a:r>
          </a:p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Gewone mkb-wereld</a:t>
            </a:r>
          </a:p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Eén ondernemersmoment</a:t>
            </a:r>
          </a:p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Fysica en diversiteit kloppen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9d9336696c4d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0" y="3105150"/>
            <a:ext cx="2514600" cy="1885950"/>
          </a:xfrm>
          <a:prstGeom xmlns:a="http://schemas.openxmlformats.org/drawingml/2006/main" prst="roundRect">
            <a:avLst>
              <a:gd name="adj" fmla="val 6061"/>
            </a:avLst>
          </a:prstGeom>
        </p:spPr>
      </p:pic>
    </p:spTree>
    <p:extLst>
      <p:ext uri="{BB962C8B-B14F-4D97-AF65-F5344CB8AC3E}">
        <p14:creationId xmlns:p14="http://schemas.microsoft.com/office/powerpoint/2010/main" val="11916148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C38B64-20BE-486D-9453-D64E2A585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VIJF VASTE KENMERKEN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EC9E68-8DDE-446D-824F-42B652CB1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Zo herken je Werkplaats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6F1162-1BA7-41C0-B0F7-E463CD87A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068308-C00A-4FBC-9069-854C0339A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167C0C-3493-4E1E-BF98-CA7C8FEF2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C74FF8-EF0F-4E2A-8A9A-2BE289554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811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Eén handeling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419BEA-0BFC-424B-9C5D-435276F54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859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Geen symboolverzameling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5259A8-0D79-46E2-BB09-86D3B1C63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3D2446-84BF-4FDB-B0AE-70DAFE215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5B54AE-2BDE-4BFB-8BD9-C9D5CE6E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193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Echte mkb-wereld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EB10C5-9C83-4605-AEBC-1308C83C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7241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Werkplek boven decor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950CE0-091E-45E0-B75A-A9B06A6C7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25CAF9-1A10-4E36-85B9-7FCBD5A6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FC78B3-6D17-4A18-8561-D0014EB2B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575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Rust en hiërarchie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FE1084-7FB2-4831-B1E4-726526D8E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5623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Informatie vóór versiering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7FEB58-BCDF-4256-8F7B-19B57B8D9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9B55D0-204A-4F33-9CE2-0B2A587C4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0C2EBE-35CC-48B7-B32A-C2B0B312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Rood met betekenis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0B7989-C946-4CF0-BDE7-7C151D14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005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Eén actie of uitkomst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9E22E57-ECA0-4A2A-8ABE-48B21D8DC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74430A-16D9-4CEC-8421-4A9AFA030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573076-3B1B-4489-89F9-94F757E99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33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Fysieke logica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251020-2994-4528-8C17-1F3722273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387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Handen, blik en object kloppen</a:t>
            </a:r>
          </a:p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c41af698df4d12"/>
          <a:srcRect xmlns:a="http://schemas.openxmlformats.org/drawingml/2006/main" l="80" t="0" r="8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72125" y="1600200"/>
            <a:ext cx="5934075" cy="4457700"/>
          </a:xfrm>
          <a:prstGeom xmlns:a="http://schemas.openxmlformats.org/drawingml/2006/main" prst="roundRect">
            <a:avLst>
              <a:gd name="adj" fmla="val 3419"/>
            </a:avLst>
          </a:prstGeom>
        </p:spPr>
      </p:pic>
    </p:spTree>
    <p:extLst>
      <p:ext uri="{BB962C8B-B14F-4D97-AF65-F5344CB8AC3E}">
        <p14:creationId xmlns:p14="http://schemas.microsoft.com/office/powerpoint/2010/main" val="15965309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CD7129-5C7C-4EA1-8E0F-D7A5CE31D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SPOT · CARD · HERO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0A128F-C173-46FA-8503-3308FD025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Kies het kleinste passende beeldtype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D6B75E-4831-4622-8210-908438FC1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21A81F-8D7E-4433-ABC9-C83CFF1C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3257550" cy="40957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f3f63008324a6c"/>
          <a:stretch xmlns:a="http://schemas.openxmlformats.org/drawingml/2006/main"/>
        </p:blipFill>
        <p:spPr>
          <a:xfrm xmlns:a="http://schemas.openxmlformats.org/drawingml/2006/main">
            <a:off x="1276350" y="1790700"/>
            <a:ext cx="2076450" cy="2076450"/>
          </a:xfrm>
          <a:prstGeom xmlns:a="http://schemas.openxmlformats.org/drawingml/2006/main" prst="roundRect">
            <a:avLst>
              <a:gd name="adj" fmla="val 5505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86FAF4-8402-4A2E-9181-3D3E4EC78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114800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Spot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EDEB97-741D-471F-8570-9D5BB8A91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33900"/>
            <a:ext cx="2838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800 × 800 · transparant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90A999-0C4F-4C31-97A4-7240777E1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95850"/>
            <a:ext cx="2838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Service, icoonmoment, kleine uitleg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1CD416-4348-4404-BE06-4CD0FB005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619250"/>
            <a:ext cx="3257550" cy="40957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3089dd688743ab"/>
          <a:srcRect xmlns:a="http://schemas.openxmlformats.org/drawingml/2006/main" l="0" t="2505" r="0" b="25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14850" y="1790700"/>
            <a:ext cx="2914650" cy="2076450"/>
          </a:xfrm>
          <a:prstGeom xmlns:a="http://schemas.openxmlformats.org/drawingml/2006/main" prst="roundRect">
            <a:avLst>
              <a:gd name="adj" fmla="val 5505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DFCF2E-A431-4C83-9CC0-A35E73607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114800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Card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D35BE3-EAD1-40F7-8D86-E3E19923B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33900"/>
            <a:ext cx="2838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960 × 720 · 4:3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2B87BB-9840-4EAD-8A4A-FCC1A9B17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895850"/>
            <a:ext cx="2838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Kaart, infographic, slide-detail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43D470-938D-4FFA-BE72-1CF139FF7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19250"/>
            <a:ext cx="3257550" cy="40957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0e578fa9264309"/>
          <a:srcRect xmlns:a="http://schemas.openxmlformats.org/drawingml/2006/main" l="10522" t="0" r="1052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72450" y="1790700"/>
            <a:ext cx="2914650" cy="2076450"/>
          </a:xfrm>
          <a:prstGeom xmlns:a="http://schemas.openxmlformats.org/drawingml/2006/main" prst="roundRect">
            <a:avLst>
              <a:gd name="adj" fmla="val 5505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18B9BA-B3F8-471A-A624-5C9F1D687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14800"/>
            <a:ext cx="2838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Hero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7D7836-6BE9-4432-AF61-493501E56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533900"/>
            <a:ext cx="2838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1440 × 810 · 16:9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F95E71-10CF-4B41-9EDE-A0B460CBF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895850"/>
            <a:ext cx="2838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Artikel, sectieopening, presentatie</a:t>
            </a:r>
          </a:p>
        </p:txBody>
      </p:sp>
    </p:spTree>
    <p:extLst>
      <p:ext uri="{BB962C8B-B14F-4D97-AF65-F5344CB8AC3E}">
        <p14:creationId xmlns:p14="http://schemas.microsoft.com/office/powerpoint/2010/main" val="20741367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0349F1-3F43-40D3-AEC6-E20C9EFB3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KLEUR MET EEN FUNCTIE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8BBB8B-7A3B-4270-A237-F519F0462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Rood wijst de actie aan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987CBF-6C98-46AD-9F57-A061D007F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e3b531896c4e91"/>
          <a:srcRect xmlns:a="http://schemas.openxmlformats.org/drawingml/2006/main" l="135" t="0" r="1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619250"/>
            <a:ext cx="6248400" cy="3524250"/>
          </a:xfrm>
          <a:prstGeom xmlns:a="http://schemas.openxmlformats.org/drawingml/2006/main" prst="roundRect">
            <a:avLst>
              <a:gd name="adj" fmla="val 4324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59FCE8-DD47-44C3-8D66-C317E9B3F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619250"/>
            <a:ext cx="3143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&lt; 12%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FA6F60-5346-407B-BF68-825D398FB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2412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verzadigd rood in een illustratie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590B06-5156-44D1-B6DC-27155F2D6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171825"/>
            <a:ext cx="333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Alleen op het object of detail dat de hoofdhandeling draagt.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F9BF5F-B1C1-488F-A514-0BF479A16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457700"/>
            <a:ext cx="7429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A94200-E737-407A-87AC-3F90F2C1A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5257800"/>
            <a:ext cx="895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actie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9708D8-CC36-4E0C-B488-7E411EC91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457700"/>
            <a:ext cx="7429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7566B2-8C81-4B74-B1CC-62FC75CEF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257800"/>
            <a:ext cx="895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informatie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B3325E-3D79-4206-ABC7-918BF6CE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457700"/>
            <a:ext cx="7429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30C7F8-723E-464A-A0C7-17DCC6104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5257800"/>
            <a:ext cx="895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steun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E6AF6F-F585-4183-964D-36CF02FA0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4457700"/>
            <a:ext cx="7429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6F6F6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C46B80-8614-4273-BC76-E110E59F2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5257800"/>
            <a:ext cx="895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rust</a:t>
            </a:r>
          </a:p>
        </p:txBody>
      </p:sp>
    </p:spTree>
    <p:extLst>
      <p:ext uri="{BB962C8B-B14F-4D97-AF65-F5344CB8AC3E}">
        <p14:creationId xmlns:p14="http://schemas.microsoft.com/office/powerpoint/2010/main" val="191846724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4F902F8-041D-418B-AA4B-7E26ABE77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DE TEAMWERKWIJZE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299DE9-D68F-455C-8BFB-41BCD85D1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Van briefing naar akkoord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5277B7-8D11-4D54-9851-DFAD4C5D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6900A6-75E0-45E6-BA66-EF06018A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145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3ED697-D2C2-4A75-BC42-A70E067E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200575-CDCC-42DD-8CD7-DAE2B6138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981200"/>
            <a:ext cx="1162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6BBC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34E3FE-9D46-457C-9CA8-528D97AA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Brief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C5854C-913D-4A63-8746-BA49EF90D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Eén boodschap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83C2EE-9574-4D72-9DE6-16D1FF4DE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7145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EEEF32-AD08-49FE-A8AE-DA64C79D6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EBB433-78F5-4F1E-B2B7-FF85457E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81200"/>
            <a:ext cx="1162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6BBC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949B99-82DF-40C1-B3F2-AA3AF96AD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5146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Kies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2E1542-D2DF-4146-A046-F3513C1F8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9146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Medium + type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53B7A5-2BA2-422C-AC73-8E15B4163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17145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92C2D6-7293-4E5A-97DD-B8CF704AA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C4CFA5-F9B1-4C33-9B2D-F58914127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1981200"/>
            <a:ext cx="1162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6BB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292A43-F61B-4B4E-B46D-60403EEF0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5146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Hergebruik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92D05C-D7E2-4616-8099-0FCEDD408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9146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Bestaand eerst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3BE4D4-2E10-4434-8210-BFECD1D22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145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EEB42B-CDDD-488E-B7AC-9E2C3F759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450A2FD-E36D-4910-9F43-FE5A038D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981200"/>
            <a:ext cx="1162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6BBC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428B7B-974A-408B-80A5-84CD3D93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5146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Maak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C4EEFB7-15BB-41D3-87F6-813ECBDF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9146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Bewerkbare bron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731225-FC8A-4C7E-A63E-AE6450004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7145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43B3E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F3E67D-30A2-44BB-87EF-9026B85EE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EC7183-EDE0-4587-8890-6DB97667F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981200"/>
            <a:ext cx="1162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6BB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B55A31-430B-4E81-AEC9-4F04F27E6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146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Check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C7A8C2-6B61-449B-A868-C173DC87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146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Volledige QA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153E79C-95A4-4AEE-91C2-F4906A678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17145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DEBB3CF-DCC9-4B62-91FD-117360EC1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28A7E0E-119F-4484-BDAE-A38F0114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5146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Akkoord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4F7E60F-892D-4846-B5C9-00B7F2B6C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9146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Menselijke gate</a:t>
            </a:r>
          </a:p>
        </p:txBody>
      </p:sp>
      <p:pic>
        <p:nvPicPr>
          <p:cNvPr id="6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fd15850cab443d"/>
          <a:stretch xmlns:a="http://schemas.openxmlformats.org/drawingml/2006/main"/>
        </p:blipFill>
        <p:spPr>
          <a:xfrm xmlns:a="http://schemas.openxmlformats.org/drawingml/2006/main">
            <a:off x="685800" y="4000500"/>
            <a:ext cx="1200150" cy="1200150"/>
          </a:xfrm>
          <a:prstGeom xmlns:a="http://schemas.openxmlformats.org/drawingml/2006/main" prst="rect">
            <a:avLst/>
          </a:prstGeom>
        </p:spPr>
      </p:pic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AE3D46D-9FAF-4802-B59A-D152966D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038600"/>
            <a:ext cx="8477250" cy="125730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DEEF0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1183899-02E0-42EF-B638-3D6435DCC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267200"/>
            <a:ext cx="809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Concept → Gecorrigeerd → Geaccepteerd → Geïntegreerd → Gepubliceerd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CECD7CE-36D9-487C-BC58-A6DD10376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781550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Een technisch geslaagd bestand is nog geen geaccepteerde uiting.</a:t>
            </a:r>
          </a:p>
        </p:txBody>
      </p:sp>
    </p:spTree>
    <p:extLst>
      <p:ext uri="{BB962C8B-B14F-4D97-AF65-F5344CB8AC3E}">
        <p14:creationId xmlns:p14="http://schemas.microsoft.com/office/powerpoint/2010/main" val="51959351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321FE6-ABE2-4605-B9BB-B5CF1747F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VIER TOEPASSINGEN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EB11FB-59CB-4E1E-A4E4-CBC5FBF66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De stijl verandert mee met het medium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6137A8-6F5F-425B-B45E-587A19632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E68AE5-F423-480A-BA1E-CD73DAC4B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1714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7ddf07c4034136"/>
          <a:srcRect xmlns:a="http://schemas.openxmlformats.org/drawingml/2006/main" l="2439" t="0" r="243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28700" y="1562100"/>
            <a:ext cx="990600" cy="781050"/>
          </a:xfrm>
          <a:prstGeom xmlns:a="http://schemas.openxmlformats.org/drawingml/2006/main" prst="roundRect">
            <a:avLst>
              <a:gd name="adj" fmla="val 975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CE56FF-8415-4AA3-8741-2C7F42E68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562100"/>
            <a:ext cx="2190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Presentatie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2DB5D3-519A-47C4-9418-9277FEE17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562100"/>
            <a:ext cx="6619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Één boodschap; groot beeld; grafieken bewerkbaar.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058873-D0C6-42C9-A166-0F940803A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95550"/>
            <a:ext cx="9953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AB3F0A-8FED-42DD-B071-AC212E81E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28900"/>
            <a:ext cx="1714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1db10af3224702"/>
          <a:stretch xmlns:a="http://schemas.openxmlformats.org/drawingml/2006/main"/>
        </p:blipFill>
        <p:spPr>
          <a:xfrm xmlns:a="http://schemas.openxmlformats.org/drawingml/2006/main">
            <a:off x="1133475" y="2628900"/>
            <a:ext cx="781050" cy="781050"/>
          </a:xfrm>
          <a:prstGeom xmlns:a="http://schemas.openxmlformats.org/drawingml/2006/main" prst="roundRect">
            <a:avLst>
              <a:gd name="adj" fmla="val 9756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CBB918-4DFC-4087-A7AD-4E0122B37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628900"/>
            <a:ext cx="2190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Infographic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2862C7-274E-4299-AEC0-FF8CEF949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28900"/>
            <a:ext cx="6619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Één leesrichting; bron en eenheid; rood markeert de uitkomst.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699728-A748-4F79-8862-E9B9923B0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62350"/>
            <a:ext cx="9953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EC7ADF-F736-452C-88E7-418753968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1714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BBC3"/>
          </a:solidFill>
          <a:ln xmlns:a="http://schemas.openxmlformats.org/drawingml/2006/main" w="0">
            <a:noFill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27a3e76cd0442c"/>
          <a:srcRect xmlns:a="http://schemas.openxmlformats.org/drawingml/2006/main" l="14329" t="0" r="1432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28700" y="3695700"/>
            <a:ext cx="990600" cy="781050"/>
          </a:xfrm>
          <a:prstGeom xmlns:a="http://schemas.openxmlformats.org/drawingml/2006/main" prst="roundRect">
            <a:avLst>
              <a:gd name="adj" fmla="val 9756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82F6FB-C749-46CF-B2E6-C2ACE2C80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695700"/>
            <a:ext cx="2190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Webpagina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E977A6-01CB-4FEC-9F87-F89C5BD9D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695700"/>
            <a:ext cx="6619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Tokens uit de code; passend beeldtype; mobiel en toegankelijk.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215ADB-26A7-4248-BE18-C7E102E7F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29150"/>
            <a:ext cx="9953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2CC11E-4754-4EF5-8611-4F2C8FEBB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714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142F"/>
          </a:solidFill>
          <a:ln xmlns:a="http://schemas.openxmlformats.org/drawingml/2006/main" w="0">
            <a:noFill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711c15194a46a5"/>
          <a:srcRect xmlns:a="http://schemas.openxmlformats.org/drawingml/2006/main" l="2439" t="0" r="243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28700" y="4762500"/>
            <a:ext cx="990600" cy="781050"/>
          </a:xfrm>
          <a:prstGeom xmlns:a="http://schemas.openxmlformats.org/drawingml/2006/main" prst="roundRect">
            <a:avLst>
              <a:gd name="adj" fmla="val 9756"/>
            </a:avLst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052EBE-106A-409D-9170-B33FA6E4F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762500"/>
            <a:ext cx="2190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Video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A32DC70-7D87-4D7E-B3B2-1A08A2CE1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762500"/>
            <a:ext cx="6619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Één voice-overpunt per master; sterkste uitsnede; geen morphing.</a:t>
            </a:r>
          </a:p>
        </p:txBody>
      </p:sp>
    </p:spTree>
    <p:extLst>
      <p:ext uri="{BB962C8B-B14F-4D97-AF65-F5344CB8AC3E}">
        <p14:creationId xmlns:p14="http://schemas.microsoft.com/office/powerpoint/2010/main" val="80352960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EFE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7D3A88-212C-448C-8D19-5308396DB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EÉN GRID · ANDERE ONDERNEMERS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7641DD-C4D4-45AA-A4F1-52ED48175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Ook saleskaarten worden kleine Werkplaatsen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A64B2A-E1F1-4FDE-846E-E515FA39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C6467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21A672-20B5-47BA-BA00-433CFE62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3333750" cy="4267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53300a4dfb4460"/>
          <a:srcRect xmlns:a="http://schemas.openxmlformats.org/drawingml/2006/main" l="0" t="105" r="0" b="1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8200" y="1714500"/>
            <a:ext cx="3028950" cy="2266950"/>
          </a:xfrm>
          <a:prstGeom xmlns:a="http://schemas.openxmlformats.org/drawingml/2006/main" prst="roundRect">
            <a:avLst>
              <a:gd name="adj" fmla="val 5042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666B14-F1F0-4894-9A7F-4CC3C07E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1719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Slimmer ondernemen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BD0F86-9E00-4F2F-BCD6-A69AD06EC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10100"/>
            <a:ext cx="2914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Van inzicht naar actie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164878-27BE-4E42-9938-17E0FC1C5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2914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Bekijk de aanpak  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9FC445-7CC5-4F46-AD31-095636A6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62100"/>
            <a:ext cx="3333750" cy="4267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14047911774735"/>
          <a:srcRect xmlns:a="http://schemas.openxmlformats.org/drawingml/2006/main" l="0" t="105" r="0" b="1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95800" y="1714500"/>
            <a:ext cx="3028950" cy="2266950"/>
          </a:xfrm>
          <a:prstGeom xmlns:a="http://schemas.openxmlformats.org/drawingml/2006/main" prst="roundRect">
            <a:avLst>
              <a:gd name="adj" fmla="val 5042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8101A2-DBFE-412A-8246-201EEEB0E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1719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Personeel aannemen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2569DC-FFD0-4368-BC61-AF4744C75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610100"/>
            <a:ext cx="2914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Van vacature naar collega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C5EB2F-7394-4ABD-A40A-918ADE72D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143500"/>
            <a:ext cx="2914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Bekijk de aanpak  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55868F-F761-49FF-ADA5-55C9E666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62100"/>
            <a:ext cx="3333750" cy="4267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4E5E6"/>
            </a:solidFill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065cd8fce7433b"/>
          <a:srcRect xmlns:a="http://schemas.openxmlformats.org/drawingml/2006/main" l="0" t="105" r="0" b="1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53400" y="1714500"/>
            <a:ext cx="3028950" cy="2266950"/>
          </a:xfrm>
          <a:prstGeom xmlns:a="http://schemas.openxmlformats.org/drawingml/2006/main" prst="roundRect">
            <a:avLst>
              <a:gd name="adj" fmla="val 5042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B5BA18-6872-4704-8B82-F77E5F88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719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43B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43B3E"/>
                </a:solidFill>
                <a:latin typeface="Arial"/>
                <a:ea typeface="Arial"/>
                <a:cs typeface="Arial"/>
              </a:rPr>
              <a:t>Auto van de zaak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B8AA19-70C2-4D6B-904F-CFE426F84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610100"/>
            <a:ext cx="2914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46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467"/>
                </a:solidFill>
                <a:latin typeface="Arial"/>
                <a:ea typeface="Arial"/>
                <a:cs typeface="Arial"/>
              </a:rPr>
              <a:t>Kies wat zakelijk past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3CE57A-3487-4B3C-9138-327C0D5F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143500"/>
            <a:ext cx="2914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5142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142F"/>
                </a:solidFill>
                <a:latin typeface="Arial"/>
                <a:ea typeface="Arial"/>
                <a:cs typeface="Arial"/>
              </a:rPr>
              <a:t>Bekijk de aanpak  →</a:t>
            </a:r>
          </a:p>
        </p:txBody>
      </p:sp>
    </p:spTree>
    <p:extLst>
      <p:ext uri="{BB962C8B-B14F-4D97-AF65-F5344CB8AC3E}">
        <p14:creationId xmlns:p14="http://schemas.microsoft.com/office/powerpoint/2010/main" val="10885416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2026-09-05T10:45:52.1130000Z</dcterms:created>
  <dcterms:modified xsi:type="dcterms:W3CDTF">2026-09-05T10:45:52.1130000Z</dcterms:modified>
</coreProperties>
</file>